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2" r:id="rId2"/>
    <p:sldMasterId id="2147483846" r:id="rId3"/>
    <p:sldMasterId id="2147483858" r:id="rId4"/>
    <p:sldMasterId id="2147483870" r:id="rId5"/>
  </p:sldMasterIdLst>
  <p:notesMasterIdLst>
    <p:notesMasterId r:id="rId55"/>
  </p:notesMasterIdLst>
  <p:sldIdLst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29" r:id="rId17"/>
    <p:sldId id="306" r:id="rId18"/>
    <p:sldId id="308" r:id="rId19"/>
    <p:sldId id="309" r:id="rId20"/>
    <p:sldId id="288" r:id="rId21"/>
    <p:sldId id="285" r:id="rId22"/>
    <p:sldId id="287" r:id="rId23"/>
    <p:sldId id="293" r:id="rId24"/>
    <p:sldId id="354" r:id="rId25"/>
    <p:sldId id="356" r:id="rId26"/>
    <p:sldId id="355" r:id="rId27"/>
    <p:sldId id="358" r:id="rId28"/>
    <p:sldId id="295" r:id="rId29"/>
    <p:sldId id="364" r:id="rId30"/>
    <p:sldId id="365" r:id="rId31"/>
    <p:sldId id="366" r:id="rId32"/>
    <p:sldId id="353" r:id="rId33"/>
    <p:sldId id="296" r:id="rId34"/>
    <p:sldId id="359" r:id="rId35"/>
    <p:sldId id="335" r:id="rId36"/>
    <p:sldId id="336" r:id="rId37"/>
    <p:sldId id="340" r:id="rId38"/>
    <p:sldId id="361" r:id="rId39"/>
    <p:sldId id="362" r:id="rId40"/>
    <p:sldId id="363" r:id="rId41"/>
    <p:sldId id="367" r:id="rId42"/>
    <p:sldId id="368" r:id="rId43"/>
    <p:sldId id="369" r:id="rId44"/>
    <p:sldId id="370" r:id="rId45"/>
    <p:sldId id="372" r:id="rId46"/>
    <p:sldId id="373" r:id="rId47"/>
    <p:sldId id="374" r:id="rId48"/>
    <p:sldId id="375" r:id="rId49"/>
    <p:sldId id="376" r:id="rId50"/>
    <p:sldId id="377" r:id="rId51"/>
    <p:sldId id="378" r:id="rId52"/>
    <p:sldId id="371" r:id="rId53"/>
    <p:sldId id="270" r:id="rId5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57" autoAdjust="0"/>
  </p:normalViewPr>
  <p:slideViewPr>
    <p:cSldViewPr>
      <p:cViewPr varScale="1">
        <p:scale>
          <a:sx n="108" d="100"/>
          <a:sy n="108" d="100"/>
        </p:scale>
        <p:origin x="162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21CFB-45AE-4138-9EF8-103579D1594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95E05E-D444-42A9-9766-12DF9FDF57EA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СФГОС</a:t>
          </a:r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дифференцируется за счет наличия вариантов, на практике обеспечивающих охват всех детей адекватным образованием, преодоление существующих ограничений в получении образования, вызванных тяжестью нарушения психического развития и неспособностью ребенка к освоению цензового уровня образования.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D381194-4804-4DC3-8753-C12A7D3DA861}" type="parTrans" cxnId="{67643072-5B4F-4597-9DDA-7F03E4B86840}">
      <dgm:prSet/>
      <dgm:spPr/>
      <dgm:t>
        <a:bodyPr/>
        <a:lstStyle/>
        <a:p>
          <a:endParaRPr lang="ru-RU"/>
        </a:p>
      </dgm:t>
    </dgm:pt>
    <dgm:pt modelId="{A337F52A-1804-4B34-82A4-4BCB4DC47F08}" type="sibTrans" cxnId="{67643072-5B4F-4597-9DDA-7F03E4B86840}">
      <dgm:prSet/>
      <dgm:spPr/>
      <dgm:t>
        <a:bodyPr/>
        <a:lstStyle/>
        <a:p>
          <a:endParaRPr lang="ru-RU"/>
        </a:p>
      </dgm:t>
    </dgm:pt>
    <dgm:pt modelId="{5C255418-3495-49C3-9A82-8A49EA599575}" type="pres">
      <dgm:prSet presAssocID="{6F221CFB-45AE-4138-9EF8-103579D1594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D517DE-5352-47A4-9BB6-20A822B53BD5}" type="pres">
      <dgm:prSet presAssocID="{2195E05E-D444-42A9-9766-12DF9FDF57EA}" presName="circle1" presStyleLbl="node1" presStyleIdx="0" presStyleCnt="1"/>
      <dgm:spPr/>
    </dgm:pt>
    <dgm:pt modelId="{EDA46EB7-72C0-44CC-BEE7-437947521080}" type="pres">
      <dgm:prSet presAssocID="{2195E05E-D444-42A9-9766-12DF9FDF57EA}" presName="space" presStyleCnt="0"/>
      <dgm:spPr/>
    </dgm:pt>
    <dgm:pt modelId="{0277BAC0-7D73-4345-83CC-0A897B6A0C37}" type="pres">
      <dgm:prSet presAssocID="{2195E05E-D444-42A9-9766-12DF9FDF57EA}" presName="rect1" presStyleLbl="alignAcc1" presStyleIdx="0" presStyleCnt="1"/>
      <dgm:spPr/>
      <dgm:t>
        <a:bodyPr/>
        <a:lstStyle/>
        <a:p>
          <a:endParaRPr lang="ru-RU"/>
        </a:p>
      </dgm:t>
    </dgm:pt>
    <dgm:pt modelId="{58766692-4AB9-4A26-A742-49E21D694A9D}" type="pres">
      <dgm:prSet presAssocID="{2195E05E-D444-42A9-9766-12DF9FDF57E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643072-5B4F-4597-9DDA-7F03E4B86840}" srcId="{6F221CFB-45AE-4138-9EF8-103579D1594D}" destId="{2195E05E-D444-42A9-9766-12DF9FDF57EA}" srcOrd="0" destOrd="0" parTransId="{1D381194-4804-4DC3-8753-C12A7D3DA861}" sibTransId="{A337F52A-1804-4B34-82A4-4BCB4DC47F08}"/>
    <dgm:cxn modelId="{001B0551-7A53-4993-8431-61D322FEA630}" type="presOf" srcId="{6F221CFB-45AE-4138-9EF8-103579D1594D}" destId="{5C255418-3495-49C3-9A82-8A49EA599575}" srcOrd="0" destOrd="0" presId="urn:microsoft.com/office/officeart/2005/8/layout/target3"/>
    <dgm:cxn modelId="{C4628CE2-330D-4D4F-9592-ABDAC19D57D5}" type="presOf" srcId="{2195E05E-D444-42A9-9766-12DF9FDF57EA}" destId="{58766692-4AB9-4A26-A742-49E21D694A9D}" srcOrd="1" destOrd="0" presId="urn:microsoft.com/office/officeart/2005/8/layout/target3"/>
    <dgm:cxn modelId="{5A58F566-0726-4594-912C-6448C7C621D5}" type="presOf" srcId="{2195E05E-D444-42A9-9766-12DF9FDF57EA}" destId="{0277BAC0-7D73-4345-83CC-0A897B6A0C37}" srcOrd="0" destOrd="0" presId="urn:microsoft.com/office/officeart/2005/8/layout/target3"/>
    <dgm:cxn modelId="{E9C37CB7-6BB7-4217-9F31-776C68F69F98}" type="presParOf" srcId="{5C255418-3495-49C3-9A82-8A49EA599575}" destId="{08D517DE-5352-47A4-9BB6-20A822B53BD5}" srcOrd="0" destOrd="0" presId="urn:microsoft.com/office/officeart/2005/8/layout/target3"/>
    <dgm:cxn modelId="{85754673-D3AA-4503-AED1-03F9E5C24E78}" type="presParOf" srcId="{5C255418-3495-49C3-9A82-8A49EA599575}" destId="{EDA46EB7-72C0-44CC-BEE7-437947521080}" srcOrd="1" destOrd="0" presId="urn:microsoft.com/office/officeart/2005/8/layout/target3"/>
    <dgm:cxn modelId="{5CD9150B-787A-43FA-93CE-7412710CF19F}" type="presParOf" srcId="{5C255418-3495-49C3-9A82-8A49EA599575}" destId="{0277BAC0-7D73-4345-83CC-0A897B6A0C37}" srcOrd="2" destOrd="0" presId="urn:microsoft.com/office/officeart/2005/8/layout/target3"/>
    <dgm:cxn modelId="{B50717A8-47E1-4EB5-B04A-5ECD15E9C3DB}" type="presParOf" srcId="{5C255418-3495-49C3-9A82-8A49EA599575}" destId="{58766692-4AB9-4A26-A742-49E21D694A9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7F64DA-7CA8-4A81-85FB-15E37FE9A97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1EEC2D-D842-417E-9DB9-1D0AFEA9B35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уровнем результата (цензовый – нецензовый);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D795681-6AD3-4021-BC21-FE42C8E2C131}" type="parTrans" cxnId="{D860C140-FAC0-47D9-813F-86D1D1EE6C9F}">
      <dgm:prSet/>
      <dgm:spPr/>
      <dgm:t>
        <a:bodyPr/>
        <a:lstStyle/>
        <a:p>
          <a:endParaRPr lang="ru-RU"/>
        </a:p>
      </dgm:t>
    </dgm:pt>
    <dgm:pt modelId="{CEA1BF20-F2FA-493B-9B2B-55F324200D5D}" type="sibTrans" cxnId="{D860C140-FAC0-47D9-813F-86D1D1EE6C9F}">
      <dgm:prSet/>
      <dgm:spPr/>
      <dgm:t>
        <a:bodyPr/>
        <a:lstStyle/>
        <a:p>
          <a:endParaRPr lang="ru-RU"/>
        </a:p>
      </dgm:t>
    </dgm:pt>
    <dgm:pt modelId="{573F88DA-3B77-4F23-8679-961112546DDE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структурой основной образовательной программы;</a:t>
          </a:r>
        </a:p>
      </dgm:t>
    </dgm:pt>
    <dgm:pt modelId="{552DCCF8-236B-48A3-90CE-1DC0C3BAA827}" type="parTrans" cxnId="{98D39894-ABB2-438F-B8D0-C6F8F85D86AF}">
      <dgm:prSet/>
      <dgm:spPr/>
      <dgm:t>
        <a:bodyPr/>
        <a:lstStyle/>
        <a:p>
          <a:endParaRPr lang="ru-RU"/>
        </a:p>
      </dgm:t>
    </dgm:pt>
    <dgm:pt modelId="{355129D5-0F18-4409-8AC2-4BE8CB5D267D}" type="sibTrans" cxnId="{98D39894-ABB2-438F-B8D0-C6F8F85D86AF}">
      <dgm:prSet/>
      <dgm:spPr/>
      <dgm:t>
        <a:bodyPr/>
        <a:lstStyle/>
        <a:p>
          <a:endParaRPr lang="ru-RU"/>
        </a:p>
      </dgm:t>
    </dgm:pt>
    <dgm:pt modelId="{294497EA-8682-4682-AE25-BFCFC89920DB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планируемыми результатами обучения, условиями, необходимыми ребенку с ОВЗ для их освоения.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0CF6849-DD9B-4A1F-A813-93FD8D0D4A31}" type="parTrans" cxnId="{5214E927-13A5-4A79-9CA1-3068A3B32449}">
      <dgm:prSet/>
      <dgm:spPr/>
      <dgm:t>
        <a:bodyPr/>
        <a:lstStyle/>
        <a:p>
          <a:endParaRPr lang="ru-RU"/>
        </a:p>
      </dgm:t>
    </dgm:pt>
    <dgm:pt modelId="{124310E6-FB0A-4C4D-B6B3-509173BA1A42}" type="sibTrans" cxnId="{5214E927-13A5-4A79-9CA1-3068A3B32449}">
      <dgm:prSet/>
      <dgm:spPr/>
      <dgm:t>
        <a:bodyPr/>
        <a:lstStyle/>
        <a:p>
          <a:endParaRPr lang="ru-RU"/>
        </a:p>
      </dgm:t>
    </dgm:pt>
    <dgm:pt modelId="{65AE93BA-BA92-4F99-9F0B-B355769DFAB4}" type="pres">
      <dgm:prSet presAssocID="{107F64DA-7CA8-4A81-85FB-15E37FE9A97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6B0F7C5-DB01-4F0B-8B18-A73B34F78E45}" type="pres">
      <dgm:prSet presAssocID="{107F64DA-7CA8-4A81-85FB-15E37FE9A973}" presName="pyramid" presStyleLbl="node1" presStyleIdx="0" presStyleCnt="1" custScaleX="168373" custLinFactNeighborX="19532" custLinFactNeighborY="493"/>
      <dgm:spPr/>
    </dgm:pt>
    <dgm:pt modelId="{98E10367-2BCE-4034-9DE1-E16AE37DBF34}" type="pres">
      <dgm:prSet presAssocID="{107F64DA-7CA8-4A81-85FB-15E37FE9A973}" presName="theList" presStyleCnt="0"/>
      <dgm:spPr/>
    </dgm:pt>
    <dgm:pt modelId="{3FBE6D3E-90F1-4CE6-ABF5-E8B60C4465E3}" type="pres">
      <dgm:prSet presAssocID="{9D1EEC2D-D842-417E-9DB9-1D0AFEA9B358}" presName="aNode" presStyleLbl="fgAcc1" presStyleIdx="0" presStyleCnt="3" custScaleX="277925" custScaleY="48913" custLinFactNeighborX="-19950" custLinFactNeighborY="-23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29547-1BAC-44B2-929E-09AE514A782C}" type="pres">
      <dgm:prSet presAssocID="{9D1EEC2D-D842-417E-9DB9-1D0AFEA9B358}" presName="aSpace" presStyleCnt="0"/>
      <dgm:spPr/>
    </dgm:pt>
    <dgm:pt modelId="{E561ADBB-D0C0-402F-BAEB-88A37D69933F}" type="pres">
      <dgm:prSet presAssocID="{573F88DA-3B77-4F23-8679-961112546DDE}" presName="aNode" presStyleLbl="fgAcc1" presStyleIdx="1" presStyleCnt="3" custScaleX="276907" custScaleY="40016" custLinFactNeighborX="-19891" custLinFactNeighborY="-4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9C0DE-C07B-4168-A1D9-37734DAC472B}" type="pres">
      <dgm:prSet presAssocID="{573F88DA-3B77-4F23-8679-961112546DDE}" presName="aSpace" presStyleCnt="0"/>
      <dgm:spPr/>
    </dgm:pt>
    <dgm:pt modelId="{1C4E5A56-25A1-4050-B4EF-6CF03A012EAC}" type="pres">
      <dgm:prSet presAssocID="{294497EA-8682-4682-AE25-BFCFC89920DB}" presName="aNode" presStyleLbl="fgAcc1" presStyleIdx="2" presStyleCnt="3" custScaleX="279235" custScaleY="40350" custLinFactNeighborX="-21322" custLinFactNeighborY="10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86DD8-5D8F-41B9-B3E5-92124BC18A95}" type="pres">
      <dgm:prSet presAssocID="{294497EA-8682-4682-AE25-BFCFC89920DB}" presName="aSpace" presStyleCnt="0"/>
      <dgm:spPr/>
    </dgm:pt>
  </dgm:ptLst>
  <dgm:cxnLst>
    <dgm:cxn modelId="{52F999EE-4598-4D04-84E4-F3FC1AE5B73D}" type="presOf" srcId="{107F64DA-7CA8-4A81-85FB-15E37FE9A973}" destId="{65AE93BA-BA92-4F99-9F0B-B355769DFAB4}" srcOrd="0" destOrd="0" presId="urn:microsoft.com/office/officeart/2005/8/layout/pyramid2"/>
    <dgm:cxn modelId="{A2DA17D8-45D4-4498-85EC-538FB9139CAE}" type="presOf" srcId="{573F88DA-3B77-4F23-8679-961112546DDE}" destId="{E561ADBB-D0C0-402F-BAEB-88A37D69933F}" srcOrd="0" destOrd="0" presId="urn:microsoft.com/office/officeart/2005/8/layout/pyramid2"/>
    <dgm:cxn modelId="{98D39894-ABB2-438F-B8D0-C6F8F85D86AF}" srcId="{107F64DA-7CA8-4A81-85FB-15E37FE9A973}" destId="{573F88DA-3B77-4F23-8679-961112546DDE}" srcOrd="1" destOrd="0" parTransId="{552DCCF8-236B-48A3-90CE-1DC0C3BAA827}" sibTransId="{355129D5-0F18-4409-8AC2-4BE8CB5D267D}"/>
    <dgm:cxn modelId="{DB53034A-BE19-4412-9942-5AC7420B414F}" type="presOf" srcId="{294497EA-8682-4682-AE25-BFCFC89920DB}" destId="{1C4E5A56-25A1-4050-B4EF-6CF03A012EAC}" srcOrd="0" destOrd="0" presId="urn:microsoft.com/office/officeart/2005/8/layout/pyramid2"/>
    <dgm:cxn modelId="{D860C140-FAC0-47D9-813F-86D1D1EE6C9F}" srcId="{107F64DA-7CA8-4A81-85FB-15E37FE9A973}" destId="{9D1EEC2D-D842-417E-9DB9-1D0AFEA9B358}" srcOrd="0" destOrd="0" parTransId="{BD795681-6AD3-4021-BC21-FE42C8E2C131}" sibTransId="{CEA1BF20-F2FA-493B-9B2B-55F324200D5D}"/>
    <dgm:cxn modelId="{9DA2A24F-89E3-4F72-8CCE-CFF68B918074}" type="presOf" srcId="{9D1EEC2D-D842-417E-9DB9-1D0AFEA9B358}" destId="{3FBE6D3E-90F1-4CE6-ABF5-E8B60C4465E3}" srcOrd="0" destOrd="0" presId="urn:microsoft.com/office/officeart/2005/8/layout/pyramid2"/>
    <dgm:cxn modelId="{5214E927-13A5-4A79-9CA1-3068A3B32449}" srcId="{107F64DA-7CA8-4A81-85FB-15E37FE9A973}" destId="{294497EA-8682-4682-AE25-BFCFC89920DB}" srcOrd="2" destOrd="0" parTransId="{30CF6849-DD9B-4A1F-A813-93FD8D0D4A31}" sibTransId="{124310E6-FB0A-4C4D-B6B3-509173BA1A42}"/>
    <dgm:cxn modelId="{268576E6-8BEB-4AE9-98A3-EBF72D56E81E}" type="presParOf" srcId="{65AE93BA-BA92-4F99-9F0B-B355769DFAB4}" destId="{D6B0F7C5-DB01-4F0B-8B18-A73B34F78E45}" srcOrd="0" destOrd="0" presId="urn:microsoft.com/office/officeart/2005/8/layout/pyramid2"/>
    <dgm:cxn modelId="{F04634CC-4337-431D-B73F-C1BFA0F4872D}" type="presParOf" srcId="{65AE93BA-BA92-4F99-9F0B-B355769DFAB4}" destId="{98E10367-2BCE-4034-9DE1-E16AE37DBF34}" srcOrd="1" destOrd="0" presId="urn:microsoft.com/office/officeart/2005/8/layout/pyramid2"/>
    <dgm:cxn modelId="{E89D3B65-15A4-4B43-AB77-EBD5B862450D}" type="presParOf" srcId="{98E10367-2BCE-4034-9DE1-E16AE37DBF34}" destId="{3FBE6D3E-90F1-4CE6-ABF5-E8B60C4465E3}" srcOrd="0" destOrd="0" presId="urn:microsoft.com/office/officeart/2005/8/layout/pyramid2"/>
    <dgm:cxn modelId="{1A2FBD00-386C-4282-B4EB-ED0096044F96}" type="presParOf" srcId="{98E10367-2BCE-4034-9DE1-E16AE37DBF34}" destId="{14729547-1BAC-44B2-929E-09AE514A782C}" srcOrd="1" destOrd="0" presId="urn:microsoft.com/office/officeart/2005/8/layout/pyramid2"/>
    <dgm:cxn modelId="{72F35574-9312-4FC0-ADDA-944F96504BAC}" type="presParOf" srcId="{98E10367-2BCE-4034-9DE1-E16AE37DBF34}" destId="{E561ADBB-D0C0-402F-BAEB-88A37D69933F}" srcOrd="2" destOrd="0" presId="urn:microsoft.com/office/officeart/2005/8/layout/pyramid2"/>
    <dgm:cxn modelId="{2FEE8A2E-11B8-4BA6-A84D-977F397DDAD8}" type="presParOf" srcId="{98E10367-2BCE-4034-9DE1-E16AE37DBF34}" destId="{A369C0DE-C07B-4168-A1D9-37734DAC472B}" srcOrd="3" destOrd="0" presId="urn:microsoft.com/office/officeart/2005/8/layout/pyramid2"/>
    <dgm:cxn modelId="{765D5BF7-30A3-4E00-A236-02E71B452F21}" type="presParOf" srcId="{98E10367-2BCE-4034-9DE1-E16AE37DBF34}" destId="{1C4E5A56-25A1-4050-B4EF-6CF03A012EAC}" srcOrd="4" destOrd="0" presId="urn:microsoft.com/office/officeart/2005/8/layout/pyramid2"/>
    <dgm:cxn modelId="{698F08BA-3C3E-408B-ABCF-B93060CAD004}" type="presParOf" srcId="{98E10367-2BCE-4034-9DE1-E16AE37DBF34}" destId="{DE986DD8-5D8F-41B9-B3E5-92124BC18A9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3E18D3-70B7-4633-B4DF-16C26FDE5A3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DA969B-6B77-40D7-AFF9-0807813EC4F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58C1C4-E199-40EC-A29C-200A22EE4FF7}" type="parTrans" cxnId="{8EF81A5B-59A0-4620-AFA2-CFC50F704C58}">
      <dgm:prSet/>
      <dgm:spPr/>
      <dgm:t>
        <a:bodyPr/>
        <a:lstStyle/>
        <a:p>
          <a:endParaRPr lang="ru-RU"/>
        </a:p>
      </dgm:t>
    </dgm:pt>
    <dgm:pt modelId="{D844D82C-A7B4-41EF-A341-04A3AC668979}" type="sibTrans" cxnId="{8EF81A5B-59A0-4620-AFA2-CFC50F704C58}">
      <dgm:prSet/>
      <dgm:spPr/>
      <dgm:t>
        <a:bodyPr/>
        <a:lstStyle/>
        <a:p>
          <a:endParaRPr lang="ru-RU"/>
        </a:p>
      </dgm:t>
    </dgm:pt>
    <dgm:pt modelId="{10049B67-7ECE-4441-BD02-E5ECD64E8420}" type="pres">
      <dgm:prSet presAssocID="{483E18D3-70B7-4633-B4DF-16C26FDE5A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827B5F-7127-49A0-BC74-F493AB14A1B0}" type="pres">
      <dgm:prSet presAssocID="{4BDA969B-6B77-40D7-AFF9-0807813EC4F3}" presName="parentText" presStyleLbl="node1" presStyleIdx="0" presStyleCnt="1" custLinFactNeighborX="-35875" custLinFactNeighborY="-11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F81A5B-59A0-4620-AFA2-CFC50F704C58}" srcId="{483E18D3-70B7-4633-B4DF-16C26FDE5A3A}" destId="{4BDA969B-6B77-40D7-AFF9-0807813EC4F3}" srcOrd="0" destOrd="0" parTransId="{3B58C1C4-E199-40EC-A29C-200A22EE4FF7}" sibTransId="{D844D82C-A7B4-41EF-A341-04A3AC668979}"/>
    <dgm:cxn modelId="{58C3DFF0-BF43-4A8D-AF1C-E80561065C13}" type="presOf" srcId="{483E18D3-70B7-4633-B4DF-16C26FDE5A3A}" destId="{10049B67-7ECE-4441-BD02-E5ECD64E8420}" srcOrd="0" destOrd="0" presId="urn:microsoft.com/office/officeart/2005/8/layout/vList2"/>
    <dgm:cxn modelId="{50512937-2390-41F6-920F-3F7DB81F3032}" type="presOf" srcId="{4BDA969B-6B77-40D7-AFF9-0807813EC4F3}" destId="{28827B5F-7127-49A0-BC74-F493AB14A1B0}" srcOrd="0" destOrd="0" presId="urn:microsoft.com/office/officeart/2005/8/layout/vList2"/>
    <dgm:cxn modelId="{FA7FD04B-42AF-45BF-943B-9ADD394C3E67}" type="presParOf" srcId="{10049B67-7ECE-4441-BD02-E5ECD64E8420}" destId="{28827B5F-7127-49A0-BC74-F493AB14A1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3B72B-640C-4688-A44C-E1DC6EC357A1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96803-7AB3-4CAC-9760-6EBD8B963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0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96803-7AB3-4CAC-9760-6EBD8B963B0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1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D35B-7EA0-4D5D-B822-CBA0EA293C68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8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D35B-7EA0-4D5D-B822-CBA0EA293C68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3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D35B-7EA0-4D5D-B822-CBA0EA293C68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6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D35B-7EA0-4D5D-B822-CBA0EA293C68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6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C340B3-DF22-4483-B097-629C4890A758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C8EFED-8065-47F7-AEC9-5C5C45BC0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1C340B3-DF22-4483-B097-629C4890A758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C8EFED-8065-47F7-AEC9-5C5C45BC03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"/>
            <a:ext cx="9144000" cy="6852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/>
        </p:blipFill>
        <p:spPr>
          <a:xfrm>
            <a:off x="-1736" y="12080"/>
            <a:ext cx="9145736" cy="6845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18.04.2018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vo.garant.ru/#/document/12125267/entry/55701" TargetMode="Externa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1%D0%BD%D0%BE%D0%B2%D0%BD%D0%BE%D0%B5_%D0%BE%D0%B1%D1%89%D0%B5%D0%B5_%D0%BE%D0%B1%D1%80%D0%B0%D0%B7%D0%BE%D0%B2%D0%B0%D0%BD%D0%B8%D0%B5" TargetMode="External"/><Relationship Id="rId2" Type="http://schemas.openxmlformats.org/officeDocument/2006/relationships/hyperlink" Target="https://ru.wikipedia.org/w/index.php?title=%D0%9D%D0%B0%D1%87%D0%B0%D0%BB%D1%8C%D0%BD%D0%BE%D0%B5_%D0%BE%D0%B1%D1%89%D0%B5%D0%B5_%D0%BE%D0%B1%D1%80%D0%B0%D0%B7%D0%BE%D0%B2%D0%B0%D0%BD%D0%B8%D0%B5&amp;action=edit&amp;redlink=1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hyperlink" Target="https://ru.wikipedia.org/wiki/%D0%A3%D0%BD%D0%B8%D0%B2%D0%B5%D1%80%D1%81%D0%B0%D0%BB%D1%8C%D0%BD%D1%8B%D0%B5_%D1%83%D1%87%D0%B5%D0%B1%D0%BD%D1%8B%D0%B5_%D0%B4%D0%B5%D0%B9%D1%81%D1%82%D0%B2%D0%B8%D1%8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arant.ru/products/ipo/prime/doc/71254376/#51274" TargetMode="Externa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arant.ru/products/ipo/prime/doc/71254376/#51275" TargetMode="Externa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arant.ru/products/ipo/prime/doc/71254376/#51274" TargetMode="Externa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71254376/#51277" TargetMode="External"/><Relationship Id="rId2" Type="http://schemas.openxmlformats.org/officeDocument/2006/relationships/hyperlink" Target="https://www.garant.ru/products/ipo/prime/doc/71254376/#51275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arant.ru/products/ipo/prime/doc/71254376/#51274" TargetMode="Externa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71254376/#51274" TargetMode="Externa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elinanadzor@mail.ru" TargetMode="External"/><Relationship Id="rId2" Type="http://schemas.openxmlformats.org/officeDocument/2006/relationships/hyperlink" Target="mailto:chechobrnadzor@mail.ru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fgosreestr.ru/" TargetMode="Externa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16832"/>
            <a:ext cx="2952328" cy="20162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 и науки Чеченской Республики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924944"/>
            <a:ext cx="77867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по контролю (надзору) в сфере образования </a:t>
            </a:r>
            <a:endParaRPr lang="en-US" sz="2800" b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«Реализация ФГОС НОО ОВЗ и ФГОС О у/о»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500438"/>
            <a:ext cx="79296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4083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Последствия по результатам проверки</a:t>
            </a:r>
            <a:r>
              <a:rPr lang="ru-RU" sz="3600" b="1" dirty="0" smtClean="0"/>
              <a:t>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C00000"/>
                </a:solidFill>
              </a:rPr>
              <a:t>Статья 5.57. </a:t>
            </a:r>
            <a:r>
              <a:rPr lang="ru-RU" sz="2000" b="1" dirty="0"/>
              <a:t>Нарушение права на образование и предусмотренных законодательством об образовании прав и свобод обучающихся образовательных </a:t>
            </a:r>
            <a:r>
              <a:rPr lang="ru-RU" sz="2000" b="1" dirty="0" smtClean="0"/>
              <a:t>организаций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1. Нарушение или незаконное ограничение права на образование, выразившиеся в нарушении или ограничении права на получение общедоступного и бесплатного образования, а равно незаконные отказ в приеме в образовательную организацию либо отчисление (исключение) из образовательной организации -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C00000"/>
                </a:solidFill>
              </a:rPr>
              <a:t>влечет наложение административного штрафа </a:t>
            </a:r>
            <a:r>
              <a:rPr lang="ru-RU" sz="2000" dirty="0"/>
              <a:t>на должностных лиц в размере от </a:t>
            </a:r>
            <a:r>
              <a:rPr lang="ru-RU" sz="2000" dirty="0">
                <a:solidFill>
                  <a:srgbClr val="C00000"/>
                </a:solidFill>
              </a:rPr>
              <a:t>тридцати тысяч до пятидесяти тысяч рублей</a:t>
            </a:r>
            <a:r>
              <a:rPr lang="ru-RU" sz="2000" dirty="0"/>
              <a:t>; на юридических лиц - </a:t>
            </a:r>
            <a:r>
              <a:rPr lang="ru-RU" sz="2000" dirty="0">
                <a:solidFill>
                  <a:srgbClr val="C00000"/>
                </a:solidFill>
              </a:rPr>
              <a:t>от ста тысяч до двухсот тысяч рублей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/>
              <a:t>… </a:t>
            </a:r>
            <a:r>
              <a:rPr lang="ru-RU" sz="2000" dirty="0">
                <a:solidFill>
                  <a:srgbClr val="22272F"/>
                </a:solidFill>
                <a:ea typeface="Times New Roman" panose="02020603050405020304" pitchFamily="18" charset="0"/>
              </a:rPr>
              <a:t>3. Совершение административного правонарушения, предусмотренного </a:t>
            </a:r>
            <a:r>
              <a:rPr lang="ru-RU" sz="2000" u="sng" dirty="0">
                <a:solidFill>
                  <a:srgbClr val="734C9B"/>
                </a:solidFill>
                <a:ea typeface="Times New Roman" panose="02020603050405020304" pitchFamily="18" charset="0"/>
                <a:hlinkClick r:id="rId2"/>
              </a:rPr>
              <a:t>частью 1</a:t>
            </a:r>
            <a:r>
              <a:rPr lang="ru-RU" sz="2000" dirty="0">
                <a:solidFill>
                  <a:srgbClr val="22272F"/>
                </a:solidFill>
                <a:ea typeface="Times New Roman" panose="02020603050405020304" pitchFamily="18" charset="0"/>
              </a:rPr>
              <a:t> настоящей статьи, должностным лицом, ранее подвергнутым административному наказанию за аналогичное административное правонарушение, </a:t>
            </a:r>
            <a:r>
              <a:rPr lang="ru-RU" sz="2000" dirty="0" smtClean="0">
                <a:solidFill>
                  <a:srgbClr val="22272F"/>
                </a:solidFill>
                <a:ea typeface="Times New Roman" panose="02020603050405020304" pitchFamily="18" charset="0"/>
              </a:rPr>
              <a:t>-</a:t>
            </a:r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влечет 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дисквалификацию на срок от одного года до двух лет.</a:t>
            </a:r>
          </a:p>
          <a:p>
            <a:pPr marL="0" indent="0" algn="just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304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194083" cy="4900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Последствия по результатам проверки: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C00000"/>
                </a:solidFill>
              </a:rPr>
              <a:t>Статья 19.30.</a:t>
            </a:r>
            <a:r>
              <a:rPr lang="ru-RU" sz="2000" b="1" dirty="0"/>
              <a:t> Нарушение требований к ведению образовательной деятельности и организации образовательного процесса</a:t>
            </a:r>
            <a:endParaRPr lang="ru-RU" sz="2000" dirty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2</a:t>
            </a:r>
            <a:r>
              <a:rPr lang="ru-RU" sz="2000" dirty="0"/>
              <a:t>. </a:t>
            </a:r>
            <a:r>
              <a:rPr lang="ru-RU" sz="2000" dirty="0">
                <a:solidFill>
                  <a:srgbClr val="C00000"/>
                </a:solidFill>
              </a:rPr>
              <a:t>Реализация не в полном объеме образовательных программ </a:t>
            </a:r>
            <a:r>
              <a:rPr lang="ru-RU" sz="2000" dirty="0"/>
              <a:t>в соответствии с учебным планом либо неправомерный отказ в выдаче документов об образовании и (или) о квалификации -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C00000"/>
                </a:solidFill>
              </a:rPr>
              <a:t>влечет наложение административного </a:t>
            </a:r>
            <a:r>
              <a:rPr lang="ru-RU" sz="2000" dirty="0"/>
              <a:t>штрафа на должностных лиц в размере от </a:t>
            </a:r>
            <a:r>
              <a:rPr lang="ru-RU" sz="2000" dirty="0">
                <a:solidFill>
                  <a:srgbClr val="C00000"/>
                </a:solidFill>
              </a:rPr>
              <a:t>двадцати тысяч до сорока тысяч рублей</a:t>
            </a:r>
            <a:r>
              <a:rPr lang="ru-RU" sz="2000" dirty="0"/>
              <a:t>; на юридических лиц - </a:t>
            </a:r>
            <a:r>
              <a:rPr lang="ru-RU" sz="2000" dirty="0">
                <a:solidFill>
                  <a:srgbClr val="C00000"/>
                </a:solidFill>
              </a:rPr>
              <a:t>от пятидесяти тысяч до ста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7678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государственных образовательных стандартов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первого поколения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(были приняты в 2004 году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именовались государственными образовательными стандартами);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второго поколения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(были приняты-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Начальное общее образование (страница отсутствует)"/>
              </a:rPr>
              <a:t>начального общего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(1-4 классы)  6 октября 2009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года;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сновное общее образование"/>
              </a:rPr>
              <a:t>основного общего 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(5-9 классы) 17 декабря 2010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года;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(полного) общего образования (10-11 классы) 17 мая 2012 года).  </a:t>
            </a:r>
          </a:p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Эти стандарты ориентированы на результат и 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Универсальные учебные действия"/>
              </a:rPr>
              <a:t>универсальных учебных действий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40" y="5848064"/>
            <a:ext cx="1428760" cy="1009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1599 от 19.02.2014 г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федерального государственного образовательного стандарта образования обучающихся с умственной отсталостью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(интеллектуальными нарушениями)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8650" y="2564904"/>
            <a:ext cx="7886700" cy="30963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с ОВЗ применяется к правоотношениям, возникшим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 1 сентября 2016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разработан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Российской Федерации и законодательства Российской Федерации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Конвенции ООН о правах ребенка и Конвенции ООН о правах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инвалидов, а также  на основе региональных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национальных и этнокультурных потребностей народов Российской Федерации.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6222112"/>
            <a:ext cx="899592" cy="635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8650" y="404664"/>
            <a:ext cx="7886700" cy="5772299"/>
          </a:xfrm>
        </p:spPr>
        <p:txBody>
          <a:bodyPr>
            <a:normAutofit/>
          </a:bodyPr>
          <a:lstStyle/>
          <a:p>
            <a:pPr marL="342900" lvl="1" indent="0"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Кардинальное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отличие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СФГОС от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состоит в том, что стандарт образования детей с ОВЗ может быть представлен только в описании вариантов, прямо соответствующих наличествующему диапазону различий детей с ОВЗ в возможностях и потребностях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образования.</a:t>
            </a:r>
          </a:p>
          <a:p>
            <a:pPr marL="342900" lvl="1" indent="0" algn="ctr"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Стандарта</a:t>
            </a:r>
          </a:p>
          <a:p>
            <a:pPr marL="342900" lvl="1" indent="0" algn="ctr">
              <a:buNone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цель:</a:t>
            </a:r>
          </a:p>
          <a:p>
            <a:pPr marL="342900" lvl="1" indent="0" algn="just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гарантировать введение в образовательное пространство всех детей с ОВЗ вне зависимости от тяжести их проблем и, таким образом, исключить саму возможность определения ребенка как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«необучаемого».</a:t>
            </a:r>
          </a:p>
          <a:p>
            <a:pPr marL="342900" lvl="1" indent="0" algn="just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967614"/>
            <a:ext cx="1259632" cy="890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Вторя цель: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Стандарт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гарантировать не только получение образования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тяжелыми нарушениями развития, способным обучатся по индивидуально адаптированным программам, но и оказание специальной помощи детям с ОВЗ, способным обучаться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массовой школы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Третья цель: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ОВЗ, как правило, имеющего ограничения контактов с миром, важно не только овладение академическими знаниями, умениями и навыками, но и развитие жизненного опыта, возможности стать более активными, независимым и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приспособленным в реальной каждодневной жизни. 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967614"/>
            <a:ext cx="1259632" cy="890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977031"/>
              </p:ext>
            </p:extLst>
          </p:nvPr>
        </p:nvGraphicFramePr>
        <p:xfrm>
          <a:off x="628650" y="980728"/>
          <a:ext cx="78867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6120312"/>
            <a:ext cx="1043608" cy="73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Дифференцированные варианты специального стандарта характеризуются: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751613"/>
              </p:ext>
            </p:extLst>
          </p:nvPr>
        </p:nvGraphicFramePr>
        <p:xfrm>
          <a:off x="457200" y="1844824"/>
          <a:ext cx="8229600" cy="416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6120312"/>
            <a:ext cx="1043608" cy="73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8650" y="692696"/>
            <a:ext cx="7886700" cy="548426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Стандартизация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промежуточных результатов образования на каждой его ступени должна обеспечить сохранение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перехода ребенка с одного варианта стандарта на другой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школьного обучения. Это необходимо для максимального использования потенциальных способностей ребенка с ОВЗ и реализации его права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образования.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вариант СФГОС определяет: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структуре основной образовательной программы (соотношение академического компонента и жизненной компетенции); </a:t>
            </a:r>
          </a:p>
          <a:p>
            <a:pPr marL="0" lv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результатам школьного образования на каждой его ступени (цензовый, нецензовый, индивидуальный) </a:t>
            </a:r>
          </a:p>
          <a:p>
            <a:pPr marL="0" lv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условиям, необходимым для освоения детьми с ОВЗ планируемых результатов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40" y="5848064"/>
            <a:ext cx="1428760" cy="1009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21082014"/>
              </p:ext>
            </p:extLst>
          </p:nvPr>
        </p:nvGraphicFramePr>
        <p:xfrm>
          <a:off x="251520" y="44624"/>
          <a:ext cx="8229600" cy="178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6069414"/>
            <a:ext cx="1115616" cy="788586"/>
          </a:xfrm>
          <a:prstGeom prst="rect">
            <a:avLst/>
          </a:prstGeom>
          <a:noFill/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394404"/>
              </p:ext>
            </p:extLst>
          </p:nvPr>
        </p:nvGraphicFramePr>
        <p:xfrm>
          <a:off x="611560" y="1722357"/>
          <a:ext cx="7344816" cy="5012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1074"/>
                <a:gridCol w="4123742"/>
              </a:tblGrid>
              <a:tr h="334369">
                <a:tc>
                  <a:txBody>
                    <a:bodyPr/>
                    <a:lstStyle/>
                    <a:p>
                      <a:pPr indent="270510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Категория детей с ОВЗ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  <a:tc>
                  <a:txBody>
                    <a:bodyPr/>
                    <a:lstStyle/>
                    <a:p>
                      <a:pPr indent="270510"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 обучающихся с ОВЗ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</a:tr>
              <a:tr h="334369">
                <a:tc>
                  <a:txBody>
                    <a:bodyPr/>
                    <a:lstStyle/>
                    <a:p>
                      <a:pPr indent="27051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Глухие дети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  <a:tc>
                  <a:txBody>
                    <a:bodyPr/>
                    <a:lstStyle/>
                    <a:p>
                      <a:pPr indent="27051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1.1,1.2,1.3,1.4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</a:tr>
              <a:tr h="334369">
                <a:tc>
                  <a:txBody>
                    <a:bodyPr/>
                    <a:lstStyle/>
                    <a:p>
                      <a:pPr indent="27051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Слабослышащие дети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  <a:tc>
                  <a:txBody>
                    <a:bodyPr/>
                    <a:lstStyle/>
                    <a:p>
                      <a:pPr indent="27051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2.1,2.2,2.3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</a:tr>
              <a:tr h="334369">
                <a:tc>
                  <a:txBody>
                    <a:bodyPr/>
                    <a:lstStyle/>
                    <a:p>
                      <a:pPr indent="27051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Слепые дети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  <a:tc>
                  <a:txBody>
                    <a:bodyPr/>
                    <a:lstStyle/>
                    <a:p>
                      <a:pPr indent="27051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3.1,3.2,3.3,3.4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</a:tr>
              <a:tr h="334369">
                <a:tc>
                  <a:txBody>
                    <a:bodyPr/>
                    <a:lstStyle/>
                    <a:p>
                      <a:pPr indent="27051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Слабовидящие дети  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  <a:tc>
                  <a:txBody>
                    <a:bodyPr/>
                    <a:lstStyle/>
                    <a:p>
                      <a:pPr indent="27051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4.1,4.2,4.3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</a:tr>
              <a:tr h="334369">
                <a:tc>
                  <a:txBody>
                    <a:bodyPr/>
                    <a:lstStyle/>
                    <a:p>
                      <a:pPr indent="27051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речевыми нарушениями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  <a:tc>
                  <a:txBody>
                    <a:bodyPr/>
                    <a:lstStyle/>
                    <a:p>
                      <a:pPr indent="27051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5.1,5.2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</a:tr>
              <a:tr h="626228">
                <a:tc>
                  <a:txBody>
                    <a:bodyPr/>
                    <a:lstStyle/>
                    <a:p>
                      <a:pPr indent="27051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двигательными нарушениями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  <a:tc>
                  <a:txBody>
                    <a:bodyPr/>
                    <a:lstStyle/>
                    <a:p>
                      <a:pPr indent="27051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6.1,6.2,6.3,6.4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</a:tr>
              <a:tr h="626228">
                <a:tc>
                  <a:txBody>
                    <a:bodyPr/>
                    <a:lstStyle/>
                    <a:p>
                      <a:pPr indent="27051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задержкой психического развития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  <a:tc>
                  <a:txBody>
                    <a:bodyPr/>
                    <a:lstStyle/>
                    <a:p>
                      <a:pPr indent="27051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7.1,7.2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</a:tr>
              <a:tr h="626228">
                <a:tc>
                  <a:txBody>
                    <a:bodyPr/>
                    <a:lstStyle/>
                    <a:p>
                      <a:pPr indent="27051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расстройствами аутистического спектра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  <a:tc>
                  <a:txBody>
                    <a:bodyPr/>
                    <a:lstStyle/>
                    <a:p>
                      <a:pPr indent="270510" algn="l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8.1,8.2,8.3,8.4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</a:tr>
              <a:tr h="9180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Умственно отсталые дети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  <a:tc>
                  <a:txBody>
                    <a:bodyPr/>
                    <a:lstStyle/>
                    <a:p>
                      <a:pPr marL="0" marR="0" lvl="0" indent="270510" algn="l" defTabSz="6858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образования обучающихся с умственной отсталостью (интеллектуальными нарушениями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1,2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04" marR="84904" marT="42452" marB="4245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64096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С начала 2018 года департаментом по </a:t>
            </a:r>
            <a:endParaRPr lang="en-US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контролю (надзору) в сфере образования было проведено 32 проверки из них: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4</a:t>
            </a:r>
            <a:r>
              <a:rPr lang="ru-RU" sz="2800" b="1" dirty="0" smtClean="0"/>
              <a:t> органа управления образованием администрации муниципальных районов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28</a:t>
            </a:r>
            <a:r>
              <a:rPr lang="ru-RU" sz="2800" b="1" dirty="0" smtClean="0"/>
              <a:t> общеобразовательных учреждений</a:t>
            </a:r>
            <a:r>
              <a:rPr lang="ru-RU" sz="2800" dirty="0" smtClean="0"/>
              <a:t>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Актуальный вопрос: </a:t>
            </a:r>
            <a:r>
              <a:rPr lang="ru-RU" sz="3000" b="1" dirty="0" smtClean="0">
                <a:latin typeface="Calibri" panose="020F0502020204030204" pitchFamily="34" charset="0"/>
              </a:rPr>
              <a:t>реализация ФГОС НОО ОВЗ и ФГОС О у/о; соблюдение прав детей с ОВЗ на общедоступное и бесплатное образование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7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 нормативно-правовой базы внедрения ФГОС НОО  обучающихся с ОВЗ и ФГОС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умственной отсталостью (интеллектуальными нарушениями)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476872"/>
              </p:ext>
            </p:extLst>
          </p:nvPr>
        </p:nvGraphicFramePr>
        <p:xfrm>
          <a:off x="628650" y="1825624"/>
          <a:ext cx="8263830" cy="5059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3830"/>
              </a:tblGrid>
              <a:tr h="4627711">
                <a:tc>
                  <a:txBody>
                    <a:bodyPr/>
                    <a:lstStyle/>
                    <a:p>
                      <a:pPr lvl="0"/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Федеральные документы.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Закон Российской Федерации от 29 декабря 2012 г. № 273-ФЗ "Об образовании в Российской Федерации".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образовательная инициатива "Наша новая школа".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закон Российской Федерации от 24 июля 1998 г. № 124-ФЗ "Об основных гарантиях прав ребенка в Российской Федерации".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Санитарно-эпидемиологические правила и нормативы СанПиН 2.4.2.3286-15 "Санитарно-эпидемиологические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здоровья" (утверждены постановлением Главного государственного санитарного врача Российской Федерации от 10 июля 2015 г. № 26).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3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30 августа 2013 г. № 1015 г. Москва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образования" (в ред. от 17 июля 2015 г.).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перечень учебников, рекомендованных </a:t>
                      </a:r>
                      <a:r>
                        <a:rPr lang="ru-RU" sz="13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к использованию в образовательном процессе в общеобразовательных учреждениях, на текущий учебный год.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3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4 октября 2010 г. № 986 "Об утверждении федеральных требований к образовательным учреждениям в части минимальной оснащенности учебного процесса и оборудования учебных помещений".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здравоохранения и социального развития Российской Федерации от 26 августа 2010 г. № 761н "Об утверждении Единого квалификационного справочника должностей руководителей, специалистов и служащих".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3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Указ Президента Российской Федерации "О национальной стратегии действий в интересах детей на 2012-2017 годы".</a:t>
                      </a:r>
                    </a:p>
                    <a:p>
                      <a:pPr lvl="0"/>
                      <a:endParaRPr lang="ru-RU" sz="13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6391257"/>
            <a:ext cx="611560" cy="43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7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 нормативно-правовой базы внедрения ФГОС НОО  обучающихся с ОВЗ и ФГОС образования обучающихся с умственной отсталостью (интеллектуальными нарушениями)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371782"/>
              </p:ext>
            </p:extLst>
          </p:nvPr>
        </p:nvGraphicFramePr>
        <p:xfrm>
          <a:off x="628650" y="1825625"/>
          <a:ext cx="8191822" cy="4556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1822"/>
              </a:tblGrid>
              <a:tr h="3763616">
                <a:tc>
                  <a:txBody>
                    <a:bodyPr/>
                    <a:lstStyle/>
                    <a:p>
                      <a:pPr lvl="0"/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Федеральные документы.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12 марта 2014 г. № 177 "Об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начального общего, основного общего и среднего общего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направленности".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22 января 2014 г. № 32 "Об утверждении порядка приема граждан на обучение по образовательным программам начального общего, основного общего и среднего общего образования".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Положение о психолого-медико-педагогической комиссии (утверждено приказом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20 сентября 2013 г. № 1082).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организации и осуществления образовательной деятельности по дополнительным образовательным программам (утвержден приказом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29 августа 2013 г. № 1008).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Минтруда России от 18 октября 2013 г. № 544н 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учитель)".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14 октября 2013 г. № 1145 "Об утверждении образца свидетельства об обучении и порядка его выдачи лицам с ограниченными возможностями здоровья (с различными формами умственной отсталости), не имеющим основного общего и среднего общего образования и обучавшимся по адаптированным основным образовательным программам".</a:t>
                      </a:r>
                    </a:p>
                    <a:p>
                      <a:pPr lvl="0"/>
                      <a:endParaRPr lang="ru-RU" sz="13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22" y="6222123"/>
            <a:ext cx="899578" cy="635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6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 нормативно-правовой базы внедрения ФГОС НОО  обучающихся с ОВЗ и ФГОС образования обучающихся с умственной отсталостью (интеллектуальными нарушениями)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39826"/>
              </p:ext>
            </p:extLst>
          </p:nvPr>
        </p:nvGraphicFramePr>
        <p:xfrm>
          <a:off x="628650" y="1825625"/>
          <a:ext cx="8191822" cy="4556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1822"/>
              </a:tblGrid>
              <a:tr h="3763616">
                <a:tc>
                  <a:txBody>
                    <a:bodyPr/>
                    <a:lstStyle/>
                    <a:p>
                      <a:pPr lvl="0"/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Федеральные документы.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19 декабря 2014 г. № 1598 "Об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здоровья".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19 декабря 2014 г. № 1599 "Об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нарушениями)".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9 января 2014 года № 2 "Об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программ".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2 сентября 2013 г. № 1035 "О признании не действующим на территории Российской Федерации письма Министерства просвещения СССР от 5 мая 1978 г. № 28-М "Об улучшении организации индивидуального обучения больных детей на дому" и утратившим силу письма Министерства народного образования РСФСР от 14 ноября 1988 г. № 17-253-6 "Об индивидуальном обучении больных детей на дому" (совместно с письмом Министерства образования и науки РФ от 5 сентября 2013 г. № 07-1317 "Об индивидуальном обучении больных детей на дому).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России от 9 ноября 2015 г. № 1309 "Об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помощи"</a:t>
                      </a:r>
                    </a:p>
                    <a:p>
                      <a:pPr lvl="0"/>
                      <a:endParaRPr lang="ru-RU" sz="13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5452" y="6216180"/>
            <a:ext cx="899578" cy="635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9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 нормативно-правовой базы внедрения ФГОС НОО  обучающихся с ОВЗ и ФГОС образования обучающихся с умственной отсталостью (интеллектуальными нарушениями)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416791"/>
              </p:ext>
            </p:extLst>
          </p:nvPr>
        </p:nvGraphicFramePr>
        <p:xfrm>
          <a:off x="611560" y="1844824"/>
          <a:ext cx="8191822" cy="4176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1822"/>
              </a:tblGrid>
              <a:tr h="4176464">
                <a:tc>
                  <a:txBody>
                    <a:bodyPr/>
                    <a:lstStyle/>
                    <a:p>
                      <a:pPr lvl="0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Региональные документы.</a:t>
                      </a:r>
                    </a:p>
                    <a:p>
                      <a:pPr algn="ctr"/>
                      <a:r>
                        <a:rPr lang="ru-RU" sz="15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Разработкой документов, регулирующих процесс внедрения </a:t>
                      </a:r>
                      <a:r>
                        <a:rPr lang="ru-RU" sz="15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ФГОС НОО ОВЗ</a:t>
                      </a:r>
                      <a:r>
                        <a:rPr lang="ru-RU" sz="15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и </a:t>
                      </a:r>
                      <a:r>
                        <a:rPr lang="ru-RU" sz="1500" b="0" i="0" u="sng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ФГОС О у/о</a:t>
                      </a:r>
                      <a:r>
                        <a:rPr lang="ru-RU" sz="15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занимаются органы исполнительной власти в сфере образования. Далее приведен примерный перечень документов, необходимых при организации обучения и воспитания детей с ОВЗ:</a:t>
                      </a:r>
                    </a:p>
                    <a:p>
                      <a:r>
                        <a:rPr lang="ru-RU" sz="15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План-график мероприятий регионального уровня по обеспечению введения </a:t>
                      </a:r>
                      <a:r>
                        <a:rPr lang="ru-RU" sz="1500" b="0" i="0" u="sng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ФГОС НОО ОВЗ и ФГОС О у/о (приказ </a:t>
                      </a:r>
                      <a:r>
                        <a:rPr lang="ru-RU" sz="1500" b="0" i="0" u="sng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Министерстства</a:t>
                      </a:r>
                      <a:r>
                        <a:rPr lang="ru-RU" sz="1500" b="0" i="0" u="sng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образования и науки Чеченской Республики от 26.08.2016 года № 222/08/09</a:t>
                      </a:r>
                      <a:r>
                        <a:rPr lang="ru-RU" sz="1500" b="0" i="0" u="sng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r>
                        <a:rPr lang="ru-RU" sz="15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Документ органа государственной власти субъекта Российской Федерации, определяющий нормативные затраты на оказание государственной или муниципальной услуги в сфере образования по созданию специальных условий получения образования обучающимися с ограниченными возможностями здоровья (согласно Статьи 99, п.2. ФЗ-273).</a:t>
                      </a:r>
                    </a:p>
                    <a:p>
                      <a:r>
                        <a:rPr lang="ru-RU" sz="15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Рекомендации по разработке на основе </a:t>
                      </a:r>
                      <a:r>
                        <a:rPr lang="ru-RU" sz="1500" b="0" i="0" u="sng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ФГОС НОО ОВЗ, ФГОС О у/о </a:t>
                      </a:r>
                      <a:r>
                        <a:rPr lang="ru-RU" sz="15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примерных основных образовательных программ начального общего образования или примерных основных образовательных программ образования, учитывающих региональные особенности.</a:t>
                      </a:r>
                    </a:p>
                    <a:p>
                      <a:r>
                        <a:rPr lang="ru-RU" sz="15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Проект договора о сетевом взаимодействии общеобразовательного учреждения с ресурсными организациями для организации качественного образования обучающихся с ОВЗ.</a:t>
                      </a:r>
                    </a:p>
                    <a:p>
                      <a:pPr lvl="0"/>
                      <a:endParaRPr lang="ru-RU" sz="135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169" y="6093297"/>
            <a:ext cx="1081831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7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 нормативно-правовой базы внедрения ФГОС НОО  обучающихся с ОВЗ и ФГОС образования обучающихся с умственной отсталостью (интеллектуальными нарушениями)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772816"/>
            <a:ext cx="8280919" cy="446449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документы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относимые к муниципальному уровню, представлены приказами и постановлениями глав администраций.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 можно отнести следующие: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мероприятий муниципального уровня по обеспечению введения </a:t>
            </a:r>
            <a:r>
              <a:rPr lang="ru-RU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ОВЗ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ФГОС О у/о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общеобразовательных учреждениях муниципального образования.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мониторинга по оценке готовности муниципальных образовательных систем к введению </a:t>
            </a:r>
            <a:r>
              <a:rPr lang="ru-RU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ОВЗ и ФГОС О у/о.</a:t>
            </a:r>
          </a:p>
          <a:p>
            <a:endParaRPr lang="ru-RU" sz="26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188839"/>
            <a:ext cx="899578" cy="635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 нормативно-правовой базы внедрения ФГОС НОО  обучающихся с ОВЗ и ФГОС образования обучающихся с умственной отсталостью (интеллектуальными нарушениями)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556792"/>
            <a:ext cx="8280919" cy="489654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образовательной организации</a:t>
            </a:r>
          </a:p>
          <a:p>
            <a:pPr marL="0" indent="0" algn="just">
              <a:buNone/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перечня локальных актов образовательной организации должны быть учтены соответствующие статьи 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ФЗ-273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прежде всего ст. 30, где указывается, что образовательная организация принимает локальные нормативные акты, определяющие нормы образовательных отношений, в пределах своей компетенции в соответствии с законодательством Российской Федерации в порядке, установленном ее уставом.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числе таких актов могут быть акты, регламентирующие правила приема обучающихся, режим занятий обучающихся, формы, периодичность и порядок текущего контроля успеваемости и промежуточной аттестации обучающихся, порядок и основания перевода, отчисления и восстановления обучающихся, порядок оформления возникновения, приостановления и прекращения отношений между образовательной организацией и обучающимися или их родителями (законными представителями). При их разработке необходимо учитывать мнение совещательных органов учащихся, родителей, попечителей, работников.</a:t>
            </a:r>
          </a:p>
          <a:p>
            <a:pPr marL="0" indent="0">
              <a:buNone/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могут быть представлены в разделах: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Нормативно-правовое обеспечение деятельности общеобразовательного учреждения в части внедрения 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ФГОС НОО ОВЗ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sz="27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 у/о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Финансово-экономическое обеспечение внедрения </a:t>
            </a:r>
            <a:r>
              <a:rPr lang="ru-RU" sz="27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ОВЗ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7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 у/о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Организационное обеспечение внедрения </a:t>
            </a:r>
            <a:r>
              <a:rPr lang="ru-RU" sz="27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ОВЗ и ФГОС О у/о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Кадровое обеспечение внедрения </a:t>
            </a:r>
            <a:r>
              <a:rPr lang="ru-RU" sz="27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ОВЗ и ФГОС О у/о.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Информационное обеспечение внедрения федерального государственного образовательного стандарта основного общего образования.</a:t>
            </a:r>
          </a:p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Материально-техническое обеспечение внедрения </a:t>
            </a:r>
            <a:r>
              <a:rPr lang="ru-RU" sz="27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ОВЗ и ФГОС О у/о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997" y="6270596"/>
            <a:ext cx="831003" cy="587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24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 нормативно-правовой базы внедрения ФГОС НОО  обучающихся с ОВЗ и ФГОС образования обучающихся с умственной отсталостью (интеллектуальными нарушениями)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556792"/>
            <a:ext cx="8280919" cy="489654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образовательной организации</a:t>
            </a:r>
          </a:p>
          <a:p>
            <a:pPr marL="0" indent="0" algn="ctr">
              <a:buNone/>
            </a:pP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наполнения названных разделов могут выступать документы, подтверждающие: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общеобразовательном учреждении рабочей группы по введению </a:t>
            </a:r>
            <a:r>
              <a:rPr lang="ru-RU" sz="29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ОВЗ и ФГОС О у/о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(приказ о создании рабочей группы по введению </a:t>
            </a:r>
            <a:r>
              <a:rPr lang="ru-RU" sz="29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ОВЗ и ФГОС О у/о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утверждении положения о рабочей группе);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Положение о системе оценок, формах и порядке проведения промежуточной аттестации в части введения комплексного подхода к оценке результатов образования: предметных,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личностных в соответствии с </a:t>
            </a:r>
            <a:r>
              <a:rPr lang="ru-RU" sz="29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ОВЗ и </a:t>
            </a:r>
            <a:r>
              <a:rPr lang="ru-RU" sz="29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ФГОС О у/о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(протокол(ы) заседания(й) органов, на котором(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рассматривались вопросы внесения изменений в Положение о системе оценок, формах и порядке проведения промежуточной аттестации, приказ о внесении изменений в положение, положение с указанием изменений и дополнений);</a:t>
            </a:r>
          </a:p>
          <a:p>
            <a:pPr marL="0" indent="0"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издание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приказов по общеобразовательному учреждению, таких как: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адаптированных основных образовательных программ по уровням образования при наличии в 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отдельных классов для обучающихся с ОВЗ (по категориям);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адаптированных образовательных программ и/или индивидуальных учебных планов для каждого обучающегося с ОВЗ при совместном обучении (инклюзивное образование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2997" y="6270596"/>
            <a:ext cx="831003" cy="587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9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совершенствованию  нормативно-правовой базы внедрения ФГОС НОО  обучающихся с ОВЗ и ФГОС образования обучающихся с умственной отсталостью (интеллектуальными нарушениями)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556792"/>
            <a:ext cx="8280919" cy="4896544"/>
          </a:xfrm>
        </p:spPr>
        <p:txBody>
          <a:bodyPr>
            <a:normAutofit fontScale="40000" lnSpcReduction="20000"/>
          </a:bodyPr>
          <a:lstStyle/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адаптированных основных образовательных программ по уровням образования при наличии в ОО отдельных классов для обучающихся с ОВЗ (по категориям);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адаптированных образовательных программ и/или индивидуальных учебных классов для каждого обучающегося с ОВЗ при совместном обучении (ежегодно);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программы внеурочной деятельности;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программы ОО по повышению уровня профессионального мастерства педагогических работников;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списка учебников и учебных пособий, используемых в образовательном процессе, перечень УМК;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по реализации </a:t>
            </a:r>
            <a:r>
              <a:rPr lang="ru-RU" sz="3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НОО, ФГОС ООО, ФГОС СОО, </a:t>
            </a:r>
            <a:r>
              <a:rPr lang="ru-RU" sz="3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ФГОС НОО ОВЗ</a:t>
            </a:r>
            <a:r>
              <a:rPr lang="ru-RU" sz="3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ФГОС О у/о;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должностные инструкции учителей, заместителя директора по УВР, курирующего реализацию </a:t>
            </a:r>
            <a:r>
              <a:rPr lang="ru-RU" sz="3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ОВЗ и ФГОС О у/о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педагога-психолога, учителя-логопеда, социального педагога, педагога дополнительного образования, работающих с обучающимися с ОВЗ;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плана методической работы (раздел плана в части сопровождения введения </a:t>
            </a:r>
            <a:r>
              <a:rPr lang="ru-RU" sz="3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ОВЗ и ФГОС О у/о)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плана-графика повышения квалификации членов педагогического коллектива по вопросам внедрения </a:t>
            </a:r>
            <a:r>
              <a:rPr lang="ru-RU" sz="3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ОВЗ и ФГОС О у/о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расчетов и механизмов формирования расходов, необходимых для реализации АООП для обучающихся с ОВЗ (согласованный с учредителем).</a:t>
            </a:r>
          </a:p>
          <a:p>
            <a:pPr marL="0" indent="0" algn="just">
              <a:buNone/>
            </a:pP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997" y="6270596"/>
            <a:ext cx="831003" cy="587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8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Организационно-содержательные мероприятия внедрения ФГОС НОО ОВЗ и ФГОС ОВЗ у/о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Устав ОО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340768"/>
            <a:ext cx="7886700" cy="4927402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уставе образовательной организации должна содержаться наряду с информацией, предусмотренной законодательством Российской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следующая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информация: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тип образовательной организации;</a:t>
            </a:r>
          </a:p>
          <a:p>
            <a:pPr marL="35560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учредитель или учредители образовательной организации;</a:t>
            </a:r>
          </a:p>
          <a:p>
            <a:pPr marL="35560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виды реализуемых образовательных программ с указанием уровня образования и (или) направленности, в том числе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основные общеобразовательные программы;</a:t>
            </a:r>
          </a:p>
          <a:p>
            <a:pPr marL="35560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структура и компетенция органов управления образовательной организацией, порядок их формирования и сроки полномочий.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уставе образовательной организации указывается порядок принятия решений органами управления и выступления от имени образовательной организации, порядок утверждения положения о структурных подразделениях, порядок участия в управлении образовательной организации обучающихся и родителей (законных представителей) несовершеннолетних обучающихся, права, обязанности и ответственность иных работников образовательной организации и иные положения.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6222112"/>
            <a:ext cx="899592" cy="635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Организационно-содержательные мероприятия внедрения ФГОС НОО ОВЗ и ФГОС ОВЗ у/о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(уровень образовательной организации)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готовности образовательной организации к внедрению ФГОС НОО ОВЗ и ФГОС ОВЗ у/о.</a:t>
            </a:r>
          </a:p>
          <a:p>
            <a:pPr lvl="0">
              <a:lnSpc>
                <a:spcPct val="1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об особенностях и перспективах обучения обучающихся с ОВЗ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родительского собрания).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психолого-медико-педагогического консилиума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 родителями детей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(Отчетные документы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проведении анализа и работы консилиума; при необходимости по заявлению родителей (законных представителей) - Заключение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заявление родителя обучающегося,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направляемого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обследование в ПМПК).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рабочей группы по сопровождению внедрения ФГОС НОО ОВЗ и ФГОС ОВЗ у/о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о создании рабочей группы, приказ об утверждении положения о рабочей группе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НОО ОВЗ и ФГОС ОВЗ у/о).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администрации школы и педагогического коллектива к реализации ФГОС НОО ОВЗ и ФГОС ОВЗ у/о через профессиональную переподготовку или курсы повышения квалификации в объеме от 72-х часов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(Документы, подтверждающие прохождение КПК, перспективный график КПК педагогического коллектива).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перечня учебников для детей с ОВЗ согласно письму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19.08.2016 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07-3517 «Об учебниках для обучающихся с ОВЗ».</a:t>
            </a:r>
          </a:p>
          <a:p>
            <a:pPr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4042" y="6165304"/>
            <a:ext cx="979958" cy="692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4083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проверок: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38232" cy="5112568"/>
          </a:xfrm>
        </p:spPr>
        <p:txBody>
          <a:bodyPr>
            <a:noAutofit/>
          </a:bodyPr>
          <a:lstStyle/>
          <a:p>
            <a:pPr marL="0" indent="444500" algn="just">
              <a:buAutoNum type="arabicPeriod"/>
            </a:pPr>
            <a:r>
              <a:rPr lang="ru-RU" sz="2400" b="1" dirty="0" smtClean="0">
                <a:latin typeface="Calibri" panose="020F0502020204030204" pitchFamily="34" charset="0"/>
              </a:rPr>
              <a:t>Нарушение конституционного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права детей</a:t>
            </a:r>
            <a:r>
              <a:rPr lang="ru-RU" sz="2400" b="1" dirty="0" smtClean="0"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 ОВЗ на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получение образования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2. Отсутствие</a:t>
            </a:r>
            <a:r>
              <a:rPr lang="ru-RU" sz="2400" b="1" dirty="0" smtClean="0">
                <a:latin typeface="Calibri" panose="020F0502020204030204" pitchFamily="34" charset="0"/>
              </a:rPr>
              <a:t> соответствующих АООП НОО для детей с ОВЗ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3. Реализация не в полном объеме </a:t>
            </a:r>
            <a:r>
              <a:rPr lang="ru-RU" sz="2400" b="1" dirty="0" smtClean="0">
                <a:latin typeface="Calibri" panose="020F0502020204030204" pitchFamily="34" charset="0"/>
              </a:rPr>
              <a:t>образовательных программ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4. Отсутствие</a:t>
            </a:r>
            <a:r>
              <a:rPr lang="ru-RU" sz="2400" b="1" dirty="0" smtClean="0">
                <a:latin typeface="Calibri" panose="020F0502020204030204" pitchFamily="34" charset="0"/>
              </a:rPr>
              <a:t> соответствующей подготовки у педагогических </a:t>
            </a:r>
          </a:p>
          <a:p>
            <a:pPr marL="0" indent="444500" algn="just">
              <a:buNone/>
            </a:pPr>
            <a:r>
              <a:rPr lang="ru-RU" sz="2400" b="1" dirty="0" smtClean="0">
                <a:latin typeface="Calibri" panose="020F0502020204030204" pitchFamily="34" charset="0"/>
              </a:rPr>
              <a:t>работников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5. Отсутствие</a:t>
            </a:r>
            <a:r>
              <a:rPr lang="ru-RU" sz="2400" b="1" dirty="0" smtClean="0">
                <a:latin typeface="Calibri" panose="020F0502020204030204" pitchFamily="34" charset="0"/>
              </a:rPr>
              <a:t> соответствующего библиотечного и 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 marL="0" indent="444500" algn="just">
              <a:buNone/>
            </a:pPr>
            <a:r>
              <a:rPr lang="ru-RU" sz="2400" b="1" dirty="0" smtClean="0">
                <a:latin typeface="Calibri" panose="020F0502020204030204" pitchFamily="34" charset="0"/>
              </a:rPr>
              <a:t>материально-технического обеспечения </a:t>
            </a:r>
          </a:p>
          <a:p>
            <a:pPr marL="514350" indent="-514350" algn="just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12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Организационно-содержательные мероприятия внедрения ФГОС НОО ОВЗ и ФГОС ОВЗ у/о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(уровень образовательной организации)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3"/>
          </a:xfrm>
        </p:spPr>
        <p:txBody>
          <a:bodyPr>
            <a:no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должностные инструкции учителей, заместителя директора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УР, ВР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курирующих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положения о рабочей группе по внедрению ФГОС НОО ОВЗ и ФГОС ОВЗ у/о.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Финансово-экономическое обеспечение внедрения ФГОС НОО ОВЗ и ФГОС ОВЗ у/о (расчеты и механизмы формирования расходов, необходимых для реализации программ для обучающихся с ОВЗ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обязательном порядке согласованный с учредителем).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рабочей группой и реализация педагогическими работниками АООП для обучающихся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справку ПМПК и ВК.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по внедрению ФГОС НОО ОВЗ и ФГОС ОВЗ у/о по итогам 2017/18 учебного года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(Анализ работы школы по внедрению и реализации ФГОС НОО ОВЗ и ФГОС ОВЗ у/о).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работы школы по реализации имеющихся  АООП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Работа школы с обучающимися с ОВЗ по ФГОС НОО ОВЗ и ФГОС ОВЗ у/о, а также обучающихся с 3-го и последующих классов, которые имеют справки ПМКК, ВК и обучаются по вариантам программ прописанным в данных справках).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школы на 2018/19 учебный год по реализации программ для обучающихся с ОВЗ в соответствии с ФГОС НОО ОВЗ и ФГОС ОВЗ у/о (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проведенного анализа за прошедший учебный год, школа планирует работу по улучшению условий реализации программ для детей с ОВЗ на 2018/19 учебный год).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4042" y="6165304"/>
            <a:ext cx="979958" cy="692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4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решению вопросов  кадрового обеспечения реализации адаптированных общеобразовательных программ для всех категорий детей с ОВЗ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defTabSz="35560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кадровых условий - одно из основных направлений деятельности образовательной организации при внедрении ФГОС. Решение данных вопросов прорабатывается с учетом приказа Министерства здравоохранения и социального развития Российской Федерации от 26 августа 2010 г. № 761 н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Единого квалификационного справочника должностей руководителей, специалистов и служащих" (раздел "Квалификационные характеристики должностей работников образования"), а также с учетом приказа Минтруда России от 18 октября 2013 г. № 544н 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</a:p>
          <a:p>
            <a:pPr marL="0" indent="0" algn="just" defTabSz="355600">
              <a:buNone/>
              <a:tabLst>
                <a:tab pos="355600" algn="l"/>
              </a:tabLst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Затраты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дополнительное профессиональное образование педагогов с целью достижения необходимого уровня и спецификации закладываются на региональном и муниципальном уровнях в нормативные затраты на оказание государственных и муниципальных услуг.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40" y="5848064"/>
            <a:ext cx="1428760" cy="1009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совершенствованию материально-технического  и информационного обеспечения реализации адаптированных общеобразовательных программ для всех категорий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с ОВЗ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556792"/>
            <a:ext cx="8363272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Отвечая на общие для всей системы образования вызовы, необходимо отметить, что в образовательной организации для полноценного информационного и материально-технического обеспечения важно в том числе учитывать следующие направления деятельности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Анализ материально-технического и информационного обеспечения ОО, в соответствии с требованиями 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ФГОС НОО ОВЗ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ФГОС О у/о, санитарными и противопожарными нормами, нормами охраны труда работников ОО, нормами охраны здоровья обучающихся; создание в ОО информационно-образовательной среды в соответствии с требованиями стандартов.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новой версии оформления официального сайта учреждения, в том числе с позиции необходимости размещения на нем актуальной информации о введении ФГОС НОО ОВЗ и ФГОС О у/о и связанных с этим изменениях в работе ОО и адаптированной к потребностям пользователей с ОВЗ.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Отбор учебной, учебно-методической, развивающей и другой необходимой литературы. Совместное использование традиционных и электронных образовательных ресурсов общего назначения, а также компьютерных учебно-развивающих программ, разработанных для обучающихся с ОВЗ.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Изменение подходов к использованию источников информации в учебном процессе - с объяснительно-иллюстративного на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практико-ориентированный подход. Мониторинг условий применения ТСО в учебно-воспитательной и коррекционно-развивающей работе, с учетом требований СанПиН, рекомендаций охранительного режима, современных методических подходов к работе с информацией.</a:t>
            </a:r>
          </a:p>
          <a:p>
            <a:pPr marL="0" indent="0" algn="ctr">
              <a:buNone/>
            </a:pPr>
            <a:endParaRPr lang="ru-RU" sz="14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приема ребенка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  <a:tabLst>
                <a:tab pos="541338" algn="l"/>
              </a:tabLs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ОВЗ на обучение по тому или иному варианту ФГОС для обучающихся с ОВЗ осуществляется образовательной организацией при наличии у нее соответствующих материально-технических, информационных и кадровых ресурсов, с согласия родителей (законных представителей) ребенка с ОВЗ и по рекомендации психолого-медико-педагогической комиссии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(ФЗ № 273-ФЗ ст. 44 ч.3 п.1 )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  <a:tabLst>
                <a:tab pos="541338" algn="l"/>
              </a:tabLs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Поступление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на обучение по АООП возможно до начала школьного обучения ребенка или после периода его пробного обучения в общеобразовательной организации  по ФГОС НОО. Также в течение обучения ребенка по АООП возможно уточнение специфики и варианта ФГОС НОО обучающихся с ОВЗ. Механизм  реализации данных ситуаций предполагает взаимодействие с психолого-медико-педагогической комиссией.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541338" algn="l"/>
              </a:tabLs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Рекомендацию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обращения в психолого-медико-педагогическую комиссию родители могут получить в дошкольном образовательном учреждении, в школе, где ребенок начал свое обучение, а также на приеме у педиатра, невролога, отоларинголога, окулиста, других медицинских специалистов. В ряде случаем родители могут сами заметить особенности в развитии ребенка и обратиться за консультацией в компетентные органы. 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20312"/>
            <a:ext cx="1043608" cy="73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9"/>
            <a:ext cx="7886700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разработке учебно-методической базы сопровождения процесса образования детей с ОВЗ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670520"/>
            <a:ext cx="7886700" cy="469217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ОСНОВНЫЕ ПОЛОЖЕНИЯ ФГОС НОО ОБУЧАЮЩИХСЯ С ОВЗ  И ФГОС ОБРАЗОВАНИЯ ОБУЧАЮЩИХСЯ С УМСТВЕННОЙ ОТСТАЛОСТЬЮ (ИНТЕЛЛЕКТУАЛЬНЫМИ НАРУШЕНИЯМИ) ДОЛЖНЫ БЫТЬ ОТРАЖЕНЫ В АООП ОО</a:t>
            </a:r>
          </a:p>
          <a:p>
            <a:pPr marL="0" indent="0" algn="ctr">
              <a:buNone/>
            </a:pPr>
            <a:r>
              <a:rPr lang="ru-RU" sz="18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ОБЩЕОБРАЗОВАТЕЛЬНАЯ ПРОГРАММА СОСТОИТ ИЗ НИЖЕПЕРЕЧИСЛЕННЫХ РАЗДЕЛОВ: </a:t>
            </a:r>
          </a:p>
          <a:p>
            <a:pPr lvl="0"/>
            <a:r>
              <a:rPr lang="ru-RU" sz="18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ПОЯСНИТЕЛЬНой</a:t>
            </a:r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ЗАПИСКи</a:t>
            </a:r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8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</a:t>
            </a:r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ОСВОЕНИЯ ОБУЧАЮЩИМИСЯ С ОВЗ АООП;</a:t>
            </a:r>
          </a:p>
          <a:p>
            <a:pPr lvl="0"/>
            <a:r>
              <a:rPr lang="ru-RU" sz="18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ДОСТИЖЕНИЯ ПЛАНИРУЕМЫХ РЕЗУЛЬТАТОВ ОСВОЕНИЯ АООП ОБУЧАЮЩИМИСЯ С ОВЗ;</a:t>
            </a:r>
          </a:p>
          <a:p>
            <a:pPr lvl="0"/>
            <a:r>
              <a:rPr lang="ru-RU" sz="18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</a:t>
            </a:r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ОТДЕЛЬНЫХ УЧЕБНЫХ ПРЕДМЕТОВ;</a:t>
            </a:r>
          </a:p>
          <a:p>
            <a:pPr lvl="0"/>
            <a:r>
              <a:rPr lang="ru-RU" sz="18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КОРРЕКЦИОННОЙ РАБОТЫ;</a:t>
            </a:r>
          </a:p>
          <a:p>
            <a:pPr lvl="0"/>
            <a:r>
              <a:rPr lang="ru-RU" sz="18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ДУХОВНО-НРАВСТВЕННОГО РАЗВИТИЯ;</a:t>
            </a:r>
          </a:p>
          <a:p>
            <a:pPr lvl="0"/>
            <a:r>
              <a:rPr lang="ru-RU" sz="18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ФОРМИРОВАНИЯ УНИВЕРСАЛЬНЫХ УЧЕБНЫХ ДЕЙСТВИЙ ОБУЧАЮЩИХСЯ (БАЗОВЫХ УЧЕБНЫХ ДЕЙСТВИЙ);</a:t>
            </a:r>
          </a:p>
          <a:p>
            <a:pPr lvl="0"/>
            <a:r>
              <a:rPr lang="ru-RU" sz="18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ФОРМИРОВАНИЯ ЭКОЛОГИЧЕСКОЙ КУЛЬТУРЫ, ЗДОРОВОГО И БЕЗОПАСНОГО ОБРАЗА ЖИЗНИ;</a:t>
            </a:r>
          </a:p>
          <a:p>
            <a:pPr lvl="0"/>
            <a:r>
              <a:rPr lang="ru-RU" sz="18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ВНЕУРОЧНОЙ ДЕЯТЕЛЬНОСТИ;</a:t>
            </a:r>
          </a:p>
          <a:p>
            <a:pPr lvl="0"/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ИСТЕМЫ УСЛОВИЙ РЕАЛИЗАЦИИ</a:t>
            </a:r>
            <a:r>
              <a:rPr lang="ru-RU" sz="1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АООП.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40" y="5848064"/>
            <a:ext cx="1428760" cy="1009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58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9"/>
            <a:ext cx="7886700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разработке учебно-методической базы сопровождения процесса образования детей с ОВЗ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670521"/>
            <a:ext cx="7886700" cy="406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АННЫЕ РАЗДЕЛЫ МОГУТ БЫТЬ ПРЕДСТАВЛЕНЫ В АООП ОО ПОСЛЕДОВАТЕЛЬНО, А МОГУТ БЫТЬ ОБЪЕДИНЕНЫ В БЛОКИ, НАПРИМЕР</a:t>
            </a:r>
            <a:r>
              <a:rPr lang="ru-RU" sz="18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(ПОЯСНИТЕЛЬНАЯ ЗАПИСКА, ПЛАНИРУЕМЫЕ РЕЗУЛЬТАТЫ ОСВОЕНИЯ АООП, СИСТЕМА ОЦЕНКИ ДОСТИЖЕНИЙ В ОСВОЕНИИ АООП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(ОТДЕЛЬНЫЕ ПРОГРАММЫ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(УЧЕБНЫЙ ПЛАН, ПЛАН ВНЕУРОЧНОЙ РАБОТЫ, СИСТЕМА УСЛОВИЯ РЕАЛИЗАЦИИ АООП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6021288"/>
            <a:ext cx="1115615" cy="836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9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9"/>
            <a:ext cx="7886700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разработке учебно-методической базы сопровождения процесса образования детей с ОВЗ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670520"/>
            <a:ext cx="7886700" cy="46921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АООП нужно учесть, что данный документ является локальным нормативным актом, описывающим содержание образования и механизм реализации ФГОС. В ней конкретизируются положения новых образовательных стандартов применительно к особенностям образовательной организации, состава учащихся, места расположения, педагогических возможностей. Поэтому каждая АООП сугубо индивидуальна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порядок разработки основной образовательной программы устанавливается отдельным локальным нормативным актом общеобразовательного учреждения, в котором указываются:</a:t>
            </a:r>
          </a:p>
          <a:p>
            <a:pPr lvl="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периодичность разработки АООП или внесения изменений в действующую АООП (в соответствии с периодичностью обновления образовательных стандартов, а также в связи с изменениями в жизнедеятельности образовательного учреждения);</a:t>
            </a:r>
          </a:p>
          <a:p>
            <a:pPr lvl="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участников разработки АООП, их полномочия и ответственность. </a:t>
            </a:r>
          </a:p>
          <a:p>
            <a:pPr lvl="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обсуждения проекта АООП;</a:t>
            </a:r>
          </a:p>
          <a:p>
            <a:pPr lvl="0"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утверждения АООП  и ввода в действие.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0300" y="6021288"/>
            <a:ext cx="1183699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1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образовательной организации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268760"/>
            <a:ext cx="7772400" cy="4370040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ч.3 п.21 статьи 28 Федерального закона  № 273-ФЗ «Об образовании в Российской Федерации» от 29 декабря 2012г (далее – 273-ФЗ) 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 обязаны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обеспечить создание и ведение официального сайта образовательной организации с сети «Интернет».</a:t>
            </a:r>
            <a:b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основании 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ч.1 статьи 29 273-ФЗ</a:t>
            </a:r>
            <a:b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образовательные организации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формируют открытые и общедоступные информационные ресурсы, содержащие информацию об их деятельности, и обеспечивают доступ к таким ресурсам посредством размещения их на официальном сайте образовательной организации в сети «Интернет».</a:t>
            </a:r>
            <a:endParaRPr lang="ru-RU" dirty="0"/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6069414"/>
            <a:ext cx="1115616" cy="788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913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71480"/>
            <a:ext cx="8429684" cy="5429288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Постановление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Правительства РФ от 10.07.2013 г. 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 58</a:t>
            </a:r>
            <a:r>
              <a:rPr lang="en-US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                       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изменениями, которые вносятся постановлением Правительства РФ от 17.05.2017 г. № 575 «О внесении изменений в п.3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организации»)</a:t>
            </a:r>
            <a:r>
              <a:rPr lang="ru-RU" alt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Федеральной службы по надзору в сфере образования и науки (</a:t>
            </a:r>
            <a:r>
              <a:rPr lang="ru-RU" alt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от 29.05.2014 г. 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№ 785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«Об утверждении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на нём информации».</a:t>
            </a:r>
            <a:r>
              <a:rPr lang="ru-RU" alt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6069414"/>
            <a:ext cx="1115616" cy="788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2136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 17 мая 2017 г. № 575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 ВНЕСЕНИИ ИЗМЕНЕНИЙ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ПУНКТ 3 ПРАВИЛ РАЗМЕЩЕНИЯ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ОФИЦИАЛЬНОМ САЙТЕ ОБРАЗОВАТЕЛЬНОЙ ОРГАНИЗАЦИИ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ИНФОРМАЦИОННО-ТЕЛЕКОММУНИКАЦИОННОЙ СЕТИ "ИНТЕРНЕТ"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ОБНОВЛЕНИЯ ИНФОРМАЦИИ ОБ ОБРАЗОВАТЕЛЬНОЙ ОРГАНИЗАЦИИ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429684" cy="4071966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материально-техническом обеспечении образовательной деятельности, в том числе: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оборудованных учебных кабинетов, объектов для проведения практических занятий, библиотек, объектов спорта, средств обучения и воспитания, в том числе приспособленных для использования инвалидами и лицами с ограниченными возможностями здоровья;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доступа в здания образовательной организации инвалидов и лиц с ограниченными возможностями здоровья;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питания обучающихся, в том числе инвалидов и лиц с ограниченными возможностями здоровья;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охраны здоровья обучающихся, в том числе инвалидов и лиц с ограниченными возможностями здоровья;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 к информационным системам и информационно-телекоммуникационным сетям, в том числе приспособленным для использования инвалидами и лицами с ограниченными возможностями здоровья;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электронные образовательные ресурсы, к которым обеспечивается доступ обучающихся, в том числе приспособленные для использования инвалидами и лицами с ограниченными возможностями здоровья;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специальных технических средств обучения коллективного и индивидуального пользования для инвалидов и лиц с ограниченными возможностями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4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81" t="16542" r="34787" b="3909"/>
          <a:stretch/>
        </p:blipFill>
        <p:spPr>
          <a:xfrm>
            <a:off x="0" y="44624"/>
            <a:ext cx="9144000" cy="676875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259632" y="2204864"/>
            <a:ext cx="756084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44208" y="4653136"/>
            <a:ext cx="0" cy="2016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5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1"/>
            <a:ext cx="8858312" cy="857256"/>
          </a:xfrm>
        </p:spPr>
        <p:txBody>
          <a:bodyPr>
            <a:normAutofit fontScale="90000"/>
          </a:bodyPr>
          <a:lstStyle/>
          <a:p>
            <a:r>
              <a:rPr lang="ru-RU" altLang="ru-RU" sz="2700" b="1" dirty="0" smtClean="0">
                <a:latin typeface="Times New Roman" pitchFamily="18" charset="0"/>
              </a:rPr>
              <a:t>Подраздел «Образование» должен содержать</a:t>
            </a:r>
            <a:r>
              <a:rPr lang="en-US" altLang="ru-RU" sz="2700" b="1" dirty="0" smtClean="0">
                <a:latin typeface="Times New Roman" pitchFamily="18" charset="0"/>
              </a:rPr>
              <a:t> </a:t>
            </a:r>
            <a:r>
              <a:rPr lang="ru-RU" altLang="ru-RU" sz="2700" b="1" dirty="0" smtClean="0">
                <a:latin typeface="Times New Roman" pitchFamily="18" charset="0"/>
              </a:rPr>
              <a:t>информацию:</a:t>
            </a:r>
            <a:r>
              <a:rPr lang="en-US" altLang="ru-RU" sz="1600" b="1" u="sng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altLang="ru-RU" sz="1600" b="1" u="sng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8429684" cy="5000660"/>
          </a:xfrm>
        </p:spPr>
        <p:txBody>
          <a:bodyPr>
            <a:normAutofit fontScale="47500" lnSpcReduction="20000"/>
          </a:bodyPr>
          <a:lstStyle/>
          <a:p>
            <a:pPr marL="609600" indent="-609600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реализуемых уровнях образования,</a:t>
            </a:r>
          </a:p>
          <a:p>
            <a:pPr marL="609600" indent="-609600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формах обучения, </a:t>
            </a:r>
          </a:p>
          <a:p>
            <a:pPr marL="609600" indent="-609600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нормативных сроках обучения,</a:t>
            </a:r>
          </a:p>
          <a:p>
            <a:pPr marL="609600" indent="-609600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сроке действия государственной аккредитации образовательной программы (при наличии государственной аккредитации), </a:t>
            </a:r>
          </a:p>
          <a:p>
            <a:pPr marL="609600" indent="-609600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описании образовательной программы с приложением ее копии, </a:t>
            </a:r>
          </a:p>
          <a:p>
            <a:pPr marL="609600" indent="-609600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учебном плане с приложением его копии, </a:t>
            </a:r>
          </a:p>
          <a:p>
            <a:pPr marL="609600" indent="-609600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аннотации к рабочим программам дисциплин (по каждой дисциплине в составе образовательной программы) с приложением их копий (при наличии), </a:t>
            </a:r>
          </a:p>
          <a:p>
            <a:pPr marL="609600" indent="-609600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календарном учебном графике с приложением его копии,</a:t>
            </a:r>
          </a:p>
          <a:p>
            <a:pPr marL="609600" indent="-609600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методических и об иных документах, разработанных образовательной организацией для обеспечения образовательного процесса, </a:t>
            </a:r>
          </a:p>
          <a:p>
            <a:pPr marL="609600" indent="-609600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3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 реализуемых образовательных программах, </a:t>
            </a:r>
            <a:r>
              <a:rPr lang="ru-RU" sz="3800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том числе о реализуемых адаптированных образовательных программах, </a:t>
            </a:r>
            <a:r>
              <a:rPr lang="ru-RU" sz="38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указанием учебных предметов, курсов, дисциплин (модулей), практики, предусмотренных соответствующей образовательной программой, </a:t>
            </a:r>
            <a:r>
              <a:rPr lang="ru-RU" sz="3800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также об использовании при реализации указанных образовательных программ электронного обучения и дистанционных образовательных технологий;</a:t>
            </a:r>
          </a:p>
          <a:p>
            <a:pPr marL="609600" indent="-609600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численности обучающихся по реализуемым образовательным программам за счет бюджетных ассигнований федерального бюджета, бюджетов субъектов Российской Федерации, местных бюджетов и по договорам об образовании за счет средств физических и (или) юридических лиц, </a:t>
            </a:r>
          </a:p>
          <a:p>
            <a:pPr marL="609600" indent="-609600"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языках, на которых осуществляется образование (обучение),</a:t>
            </a:r>
          </a:p>
          <a:p>
            <a:endParaRPr lang="ru-RU" dirty="0"/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6069414"/>
            <a:ext cx="1115616" cy="788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4935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Мониторинг сайтов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33318"/>
              </p:ext>
            </p:extLst>
          </p:nvPr>
        </p:nvGraphicFramePr>
        <p:xfrm>
          <a:off x="611560" y="1124744"/>
          <a:ext cx="8064895" cy="5519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3820"/>
                <a:gridCol w="1933987"/>
                <a:gridCol w="1708544"/>
                <a:gridCol w="1708544"/>
              </a:tblGrid>
              <a:tr h="10798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Образовательная организация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Информация на сайте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7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об обеспечении возможности получения образования детьми с ОВЗ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введение ФГОС ОВЗ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утвержденная адаптированная образовательная программа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95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Ачхой-Мартановский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№5 с. Ачхой-Мартан»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№4 с. Ачхой-Мартан»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№2 с. Закан-Юрт»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590" algn="l"/>
                          <a:tab pos="1191260" algn="ctr"/>
                        </a:tabLst>
                      </a:pPr>
                      <a:r>
                        <a:rPr lang="ru-RU" sz="1400">
                          <a:effectLst/>
                        </a:rPr>
                        <a:t>«СОШ №4 с. Самашки»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№2 с. Валерик»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№1 с. </a:t>
                      </a:r>
                      <a:r>
                        <a:rPr lang="ru-RU" sz="1400" dirty="0" err="1">
                          <a:effectLst/>
                        </a:rPr>
                        <a:t>Валерик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911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639588"/>
              </p:ext>
            </p:extLst>
          </p:nvPr>
        </p:nvGraphicFramePr>
        <p:xfrm>
          <a:off x="251520" y="188640"/>
          <a:ext cx="8712968" cy="6192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5445"/>
                <a:gridCol w="2177444"/>
                <a:gridCol w="1556458"/>
                <a:gridCol w="1923621"/>
              </a:tblGrid>
              <a:tr h="341765"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Веденский</a:t>
                      </a:r>
                      <a:r>
                        <a:rPr lang="ru-RU" sz="1600" dirty="0">
                          <a:effectLst/>
                        </a:rPr>
                        <a:t> район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«Даргинская СОШ №1»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</a:tr>
              <a:tr h="39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«Элистанжинская СОШ»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</a:tr>
              <a:tr h="39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«Веденская СОШ №2»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</a:tr>
              <a:tr h="39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«Ца-Веденская СОШ»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</a:tr>
              <a:tr h="39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«Махкетинская СОШ»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</a:tr>
              <a:tr h="39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«Тевзанинская СОШ»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</a:tr>
              <a:tr h="382693"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Грозненский район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№1 с. Толстой-Юрт»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</a:tr>
              <a:tr h="39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№1 с. Алхан-Кала»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</a:tr>
              <a:tr h="39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п. Гикало»-0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</a:tr>
              <a:tr h="39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с. Комсомольское»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</a:tr>
              <a:tr h="390588">
                <a:tc>
                  <a:txBody>
                    <a:bodyPr/>
                    <a:lstStyle/>
                    <a:p>
                      <a:pPr marL="201295" indent="-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ст. Первомайская»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</a:tr>
              <a:tr h="39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ст. Петропавловская»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</a:tr>
              <a:tr h="39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с. Пригородное»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</a:tr>
              <a:tr h="39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№1 с. Правобережное»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96" marR="431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684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968667"/>
              </p:ext>
            </p:extLst>
          </p:nvPr>
        </p:nvGraphicFramePr>
        <p:xfrm>
          <a:off x="179512" y="116632"/>
          <a:ext cx="8784977" cy="6552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0697"/>
                <a:gridCol w="2195440"/>
                <a:gridCol w="1569321"/>
                <a:gridCol w="1939519"/>
              </a:tblGrid>
              <a:tr h="292161"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Итум-Калинский район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9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с. </a:t>
                      </a:r>
                      <a:r>
                        <a:rPr lang="ru-RU" sz="1400" dirty="0" err="1">
                          <a:effectLst/>
                        </a:rPr>
                        <a:t>Итум</a:t>
                      </a:r>
                      <a:r>
                        <a:rPr lang="ru-RU" sz="1400" dirty="0">
                          <a:effectLst/>
                        </a:rPr>
                        <a:t>-Кали»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</a:tr>
              <a:tr h="33389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с. </a:t>
                      </a:r>
                      <a:r>
                        <a:rPr lang="ru-RU" sz="1400" dirty="0" err="1">
                          <a:effectLst/>
                        </a:rPr>
                        <a:t>Тазбичи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</a:tr>
              <a:tr h="292161"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Курчалоевский</a:t>
                      </a:r>
                      <a:r>
                        <a:rPr lang="ru-RU" sz="1400" dirty="0">
                          <a:effectLst/>
                        </a:rPr>
                        <a:t> район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9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Курчалоевская</a:t>
                      </a:r>
                      <a:r>
                        <a:rPr lang="ru-RU" sz="1400" dirty="0">
                          <a:effectLst/>
                        </a:rPr>
                        <a:t> СОШ №3»1.0.0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</a:tr>
              <a:tr h="33389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Бачи-Юртовская</a:t>
                      </a:r>
                      <a:r>
                        <a:rPr lang="ru-RU" sz="1400" dirty="0">
                          <a:effectLst/>
                        </a:rPr>
                        <a:t> СОШ№4» -0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</a:tr>
              <a:tr h="33389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Курчалоевская</a:t>
                      </a:r>
                      <a:r>
                        <a:rPr lang="ru-RU" sz="1400" dirty="0">
                          <a:effectLst/>
                        </a:rPr>
                        <a:t> СОШ №2»-0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</a:tr>
              <a:tr h="33389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Гелдаганская</a:t>
                      </a:r>
                      <a:r>
                        <a:rPr lang="ru-RU" sz="1400" dirty="0">
                          <a:effectLst/>
                        </a:rPr>
                        <a:t> СОШ №2»-0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</a:tr>
              <a:tr h="33389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Цоци-Юртовская</a:t>
                      </a:r>
                      <a:r>
                        <a:rPr lang="ru-RU" sz="1400" dirty="0">
                          <a:effectLst/>
                        </a:rPr>
                        <a:t> СОШ №2»-0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</a:tr>
              <a:tr h="333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Гелдаганская</a:t>
                      </a:r>
                      <a:r>
                        <a:rPr lang="ru-RU" sz="1400" dirty="0">
                          <a:effectLst/>
                        </a:rPr>
                        <a:t> СОШ №1»-0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</a:tr>
              <a:tr h="333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Майртупская</a:t>
                      </a:r>
                      <a:r>
                        <a:rPr lang="ru-RU" sz="1400" dirty="0">
                          <a:effectLst/>
                        </a:rPr>
                        <a:t> СОШ №2»-1.0-0-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</a:tr>
              <a:tr h="333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Аллероевская</a:t>
                      </a:r>
                      <a:r>
                        <a:rPr lang="ru-RU" sz="1400" dirty="0">
                          <a:effectLst/>
                        </a:rPr>
                        <a:t> СОШ №1» 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</a:tr>
              <a:tr h="292161"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Надтеречный</a:t>
                      </a:r>
                      <a:r>
                        <a:rPr lang="ru-RU" sz="1400" dirty="0">
                          <a:effectLst/>
                        </a:rPr>
                        <a:t> район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№3 с. Знаменское»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</a:tr>
              <a:tr h="50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№3 </a:t>
                      </a:r>
                      <a:r>
                        <a:rPr lang="ru-RU" sz="1400" dirty="0" err="1">
                          <a:effectLst/>
                        </a:rPr>
                        <a:t>с.п</a:t>
                      </a:r>
                      <a:r>
                        <a:rPr lang="ru-RU" sz="1400" dirty="0">
                          <a:effectLst/>
                        </a:rPr>
                        <a:t>. Гвардейское»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</a:tr>
              <a:tr h="333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№1 </a:t>
                      </a:r>
                      <a:r>
                        <a:rPr lang="ru-RU" sz="1400" dirty="0" err="1">
                          <a:effectLst/>
                        </a:rPr>
                        <a:t>с.п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Надтеречное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</a:tr>
              <a:tr h="333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«Гимназия №10 </a:t>
                      </a:r>
                      <a:r>
                        <a:rPr lang="ru-RU" sz="1400" dirty="0" err="1">
                          <a:effectLst/>
                        </a:rPr>
                        <a:t>с.п</a:t>
                      </a:r>
                      <a:r>
                        <a:rPr lang="ru-RU" sz="1400" dirty="0">
                          <a:effectLst/>
                        </a:rPr>
                        <a:t>. Знаменское»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</a:tr>
              <a:tr h="50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№2 </a:t>
                      </a:r>
                      <a:r>
                        <a:rPr lang="ru-RU" sz="1400" dirty="0" err="1">
                          <a:effectLst/>
                        </a:rPr>
                        <a:t>с.п.Надтеречное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</a:tr>
              <a:tr h="333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</a:t>
                      </a:r>
                      <a:r>
                        <a:rPr lang="ru-RU" sz="1400" dirty="0" err="1">
                          <a:effectLst/>
                        </a:rPr>
                        <a:t>с.п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err="1">
                          <a:effectLst/>
                        </a:rPr>
                        <a:t>Беной</a:t>
                      </a:r>
                      <a:r>
                        <a:rPr lang="ru-RU" sz="1400" dirty="0">
                          <a:effectLst/>
                        </a:rPr>
                        <a:t>-Юрт»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02" marR="564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515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474211"/>
              </p:ext>
            </p:extLst>
          </p:nvPr>
        </p:nvGraphicFramePr>
        <p:xfrm>
          <a:off x="179512" y="116632"/>
          <a:ext cx="8856984" cy="6552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5949"/>
                <a:gridCol w="2213434"/>
                <a:gridCol w="1582184"/>
                <a:gridCol w="1955417"/>
              </a:tblGrid>
              <a:tr h="299797"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Наурский район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Алпатовская</a:t>
                      </a:r>
                      <a:r>
                        <a:rPr lang="ru-RU" sz="1400" dirty="0">
                          <a:effectLst/>
                        </a:rPr>
                        <a:t> СОШ»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</a:tr>
              <a:tr h="342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«Новотерская СОШ»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</a:tr>
              <a:tr h="342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Мекенская</a:t>
                      </a:r>
                      <a:r>
                        <a:rPr lang="ru-RU" sz="1400" dirty="0">
                          <a:effectLst/>
                        </a:rPr>
                        <a:t> СОШ»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</a:tr>
              <a:tr h="342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Ищёрская</a:t>
                      </a:r>
                      <a:r>
                        <a:rPr lang="ru-RU" sz="1400" dirty="0">
                          <a:effectLst/>
                        </a:rPr>
                        <a:t> СОШ»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</a:tr>
              <a:tr h="342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«Наурская СОШ №1»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</a:tr>
              <a:tr h="342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«Наурская СОШ №2»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</a:tr>
              <a:tr h="299797"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Ножай-</a:t>
                      </a:r>
                      <a:r>
                        <a:rPr lang="ru-RU" sz="1400" dirty="0" err="1">
                          <a:effectLst/>
                        </a:rPr>
                        <a:t>Юртовский</a:t>
                      </a:r>
                      <a:r>
                        <a:rPr lang="ru-RU" sz="1400" dirty="0">
                          <a:effectLst/>
                        </a:rPr>
                        <a:t> район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с. </a:t>
                      </a:r>
                      <a:r>
                        <a:rPr lang="ru-RU" sz="1400" dirty="0" err="1">
                          <a:effectLst/>
                        </a:rPr>
                        <a:t>Аллерой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</a:tr>
              <a:tr h="342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с. </a:t>
                      </a:r>
                      <a:r>
                        <a:rPr lang="ru-RU" sz="1400" dirty="0" err="1">
                          <a:effectLst/>
                        </a:rPr>
                        <a:t>Беной</a:t>
                      </a:r>
                      <a:r>
                        <a:rPr lang="ru-RU" sz="1400" dirty="0">
                          <a:effectLst/>
                        </a:rPr>
                        <a:t>-Ведено»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</a:tr>
              <a:tr h="34262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</a:t>
                      </a:r>
                      <a:r>
                        <a:rPr lang="ru-RU" sz="1400" dirty="0" err="1">
                          <a:effectLst/>
                        </a:rPr>
                        <a:t>Айти-Мохк</a:t>
                      </a:r>
                      <a:r>
                        <a:rPr lang="ru-RU" sz="1400" dirty="0">
                          <a:effectLst/>
                        </a:rPr>
                        <a:t>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</a:tr>
              <a:tr h="342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№1 с. </a:t>
                      </a:r>
                      <a:r>
                        <a:rPr lang="ru-RU" sz="1400" dirty="0" err="1">
                          <a:effectLst/>
                        </a:rPr>
                        <a:t>Зандак</a:t>
                      </a:r>
                      <a:r>
                        <a:rPr lang="ru-RU" sz="1400" dirty="0">
                          <a:effectLst/>
                        </a:rPr>
                        <a:t>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</a:tr>
              <a:tr h="34262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с. </a:t>
                      </a:r>
                      <a:r>
                        <a:rPr lang="ru-RU" sz="1400" dirty="0" err="1">
                          <a:effectLst/>
                        </a:rPr>
                        <a:t>Симсир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</a:tr>
              <a:tr h="342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с. </a:t>
                      </a:r>
                      <a:r>
                        <a:rPr lang="ru-RU" sz="1400" dirty="0" err="1">
                          <a:effectLst/>
                        </a:rPr>
                        <a:t>Мескеты</a:t>
                      </a:r>
                      <a:r>
                        <a:rPr lang="ru-RU" sz="1400" dirty="0">
                          <a:effectLst/>
                        </a:rPr>
                        <a:t>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</a:tr>
              <a:tr h="34262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№1 с. </a:t>
                      </a:r>
                      <a:r>
                        <a:rPr lang="ru-RU" sz="1400" dirty="0" err="1">
                          <a:effectLst/>
                        </a:rPr>
                        <a:t>Гиляны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</a:tr>
              <a:tr h="299797"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Сунженский район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«СОШ №1ст. </a:t>
                      </a:r>
                      <a:r>
                        <a:rPr lang="ru-RU" sz="1400" dirty="0" err="1">
                          <a:effectLst/>
                        </a:rPr>
                        <a:t>Ассиновская</a:t>
                      </a:r>
                      <a:r>
                        <a:rPr lang="ru-RU" sz="1400" dirty="0">
                          <a:effectLst/>
                        </a:rPr>
                        <a:t>» 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</a:tr>
              <a:tr h="34262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№1с. </a:t>
                      </a:r>
                      <a:r>
                        <a:rPr lang="ru-RU" sz="1400" dirty="0" err="1" smtClean="0">
                          <a:effectLst/>
                        </a:rPr>
                        <a:t>Серноводское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</a:tr>
              <a:tr h="34262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№2 ст. </a:t>
                      </a:r>
                      <a:r>
                        <a:rPr lang="ru-RU" sz="1400" dirty="0" err="1">
                          <a:effectLst/>
                        </a:rPr>
                        <a:t>Ассиновская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77" marR="578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972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881156"/>
              </p:ext>
            </p:extLst>
          </p:nvPr>
        </p:nvGraphicFramePr>
        <p:xfrm>
          <a:off x="107504" y="116632"/>
          <a:ext cx="8856985" cy="6552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5949"/>
                <a:gridCol w="2213435"/>
                <a:gridCol w="1582184"/>
                <a:gridCol w="1955417"/>
              </a:tblGrid>
              <a:tr h="364086"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Урус-Мартановский</a:t>
                      </a:r>
                      <a:r>
                        <a:rPr lang="ru-RU" sz="14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>
                          <a:effectLst/>
                        </a:rPr>
                        <a:t>«Гимназия №5» г. Урус-Матан»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>
                          <a:effectLst/>
                        </a:rPr>
                        <a:t>«СОШ №3 г. Урус- Матан»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>
                          <a:effectLst/>
                        </a:rPr>
                        <a:t>«СОШ №1 с. Гехи»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04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с. Гойское»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04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№3 с. Алхан-Юрт»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>
                          <a:effectLst/>
                        </a:rPr>
                        <a:t>«СОШ №2 с.Мартан-Чу»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«СОШ №5 с. </a:t>
                      </a:r>
                      <a:r>
                        <a:rPr lang="ru-RU" sz="1400" dirty="0" err="1">
                          <a:effectLst/>
                        </a:rPr>
                        <a:t>Гойты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4086"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Шалинский</a:t>
                      </a:r>
                      <a:r>
                        <a:rPr lang="ru-RU" sz="1400" dirty="0">
                          <a:effectLst/>
                        </a:rPr>
                        <a:t> 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№1г. Шали»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№10 г. Шали»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№4 г. Шали»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04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№2с. Герменчук»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04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№1п. Чири-Юрт»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04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«СОШ №1 с. Новые-Атаги»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04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с. </a:t>
                      </a:r>
                      <a:r>
                        <a:rPr lang="ru-RU" sz="1400" dirty="0" err="1">
                          <a:effectLst/>
                        </a:rPr>
                        <a:t>Белгатой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5370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332235"/>
              </p:ext>
            </p:extLst>
          </p:nvPr>
        </p:nvGraphicFramePr>
        <p:xfrm>
          <a:off x="179512" y="116632"/>
          <a:ext cx="8784976" cy="6552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0697"/>
                <a:gridCol w="2195439"/>
                <a:gridCol w="1569321"/>
                <a:gridCol w="1939519"/>
              </a:tblGrid>
              <a:tr h="395465"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Шаройский</a:t>
                      </a:r>
                      <a:r>
                        <a:rPr lang="ru-RU" sz="1400" dirty="0">
                          <a:effectLst/>
                        </a:rPr>
                        <a:t> район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89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№2 с. </a:t>
                      </a:r>
                      <a:r>
                        <a:rPr lang="ru-RU" sz="1400" dirty="0" err="1">
                          <a:effectLst/>
                        </a:rPr>
                        <a:t>Кенхи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89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с. </a:t>
                      </a:r>
                      <a:r>
                        <a:rPr lang="ru-RU" sz="1400" dirty="0" err="1">
                          <a:effectLst/>
                        </a:rPr>
                        <a:t>Шарой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65"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Шатойский</a:t>
                      </a:r>
                      <a:r>
                        <a:rPr lang="ru-RU" sz="1400" dirty="0">
                          <a:effectLst/>
                        </a:rPr>
                        <a:t> район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89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с. Шатой»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65"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Шелковской район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89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Червлёнская</a:t>
                      </a:r>
                      <a:r>
                        <a:rPr lang="ru-RU" sz="1400" dirty="0">
                          <a:effectLst/>
                        </a:rPr>
                        <a:t> СОШ»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89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«Шелковская СОШ  №1»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«Каргалинская СОШ»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Новощедринская</a:t>
                      </a:r>
                      <a:r>
                        <a:rPr lang="ru-RU" sz="1400" dirty="0">
                          <a:effectLst/>
                        </a:rPr>
                        <a:t> СОШ»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ru-RU" sz="1400" dirty="0" err="1">
                          <a:effectLst/>
                        </a:rPr>
                        <a:t>Старогладовская</a:t>
                      </a:r>
                      <a:r>
                        <a:rPr lang="ru-RU" sz="1400" dirty="0">
                          <a:effectLst/>
                        </a:rPr>
                        <a:t> СОШ»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5465"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г. Аргун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№4 г. Аргун»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«СОШ №1 г. Аргун»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«Гимназия №13»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888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342535"/>
              </p:ext>
            </p:extLst>
          </p:nvPr>
        </p:nvGraphicFramePr>
        <p:xfrm>
          <a:off x="107504" y="116632"/>
          <a:ext cx="8856985" cy="6552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5949"/>
                <a:gridCol w="2213435"/>
                <a:gridCol w="1582184"/>
                <a:gridCol w="1955417"/>
              </a:tblGrid>
              <a:tr h="388769"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г. Грозный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«СОШ №18»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effectLst/>
                        </a:rPr>
                        <a:t>«СОШ №20»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effectLst/>
                        </a:rPr>
                        <a:t>«СОШ №47»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245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«СОШ №8»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effectLst/>
                        </a:rPr>
                        <a:t>«СОШ №60»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effectLst/>
                        </a:rPr>
                        <a:t>«СОШ №16»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effectLst/>
                        </a:rPr>
                        <a:t>«СОШ №57»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effectLst/>
                        </a:rPr>
                        <a:t>«СОШ №7»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600" dirty="0">
                          <a:effectLst/>
                        </a:rPr>
                        <a:t>«СОШ №48»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245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«Гимназия №4»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+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769">
                <a:tc gridSpan="4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Государственные образовательные организации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«Президентский лицей»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245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«Гимназия №12»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+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245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«Гимназия №14»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4594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00132"/>
          </a:xfrm>
        </p:spPr>
        <p:txBody>
          <a:bodyPr>
            <a:normAutofit fontScale="90000"/>
          </a:bodyPr>
          <a:lstStyle/>
          <a:p>
            <a:r>
              <a:rPr lang="ru-RU" altLang="ru-RU" sz="2700" b="1" dirty="0" smtClean="0">
                <a:latin typeface="Times New Roman" pitchFamily="18" charset="0"/>
              </a:rPr>
              <a:t>Подраздел</a:t>
            </a:r>
            <a:br>
              <a:rPr lang="ru-RU" altLang="ru-RU" sz="2700" b="1" dirty="0" smtClean="0">
                <a:latin typeface="Times New Roman" pitchFamily="18" charset="0"/>
              </a:rPr>
            </a:br>
            <a:r>
              <a:rPr lang="ru-RU" altLang="ru-RU" sz="2700" b="1" dirty="0" smtClean="0">
                <a:latin typeface="Times New Roman" pitchFamily="18" charset="0"/>
              </a:rPr>
              <a:t> «Платные образовательные услуги»:</a:t>
            </a:r>
            <a:r>
              <a:rPr lang="ru-RU" altLang="ru-RU" b="1" u="sng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altLang="ru-RU" b="1" u="sng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715436" cy="1071571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ru-RU" dirty="0" smtClean="0">
                <a:latin typeface="Times New Roman" pitchFamily="18" charset="0"/>
              </a:rPr>
              <a:t>должен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ru-RU" dirty="0" smtClean="0">
                <a:latin typeface="Times New Roman" pitchFamily="18" charset="0"/>
              </a:rPr>
              <a:t> содержать информацию о порядке оказания платных образовательных услуг.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2214554"/>
            <a:ext cx="8715436" cy="3643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«документ об установлении размера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деятельность, за содержание детей в образовательной организации, реализующей образовательные программы начального общего, основного общего или среднего общего образования, если в такой образовательной организации созданы условия для проживания обучающихся в интернате, либо за осуществление присмотра и ухода за детьми в группах продленного дня в образовательной организации, реализующей образовательные программы начального общего, основного общего или среднего общего образования;»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 2 февраля 2016 г. № 134 «О внесении изменений в требования к структуре официального сайта образовательной организации в информационно-телекоммуникационной сети «Интернет» и формату представления на нем информации, утвержденные приказом Федеральной службы по надзору в сфере образования и науки от 29 мая 2014 г. N 785)</a:t>
            </a:r>
          </a:p>
          <a:p>
            <a:pPr algn="just"/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Тимур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6069414"/>
            <a:ext cx="1115616" cy="788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03021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760640"/>
          </a:xfrm>
        </p:spPr>
        <p:txBody>
          <a:bodyPr>
            <a:noAutofit/>
          </a:bodyPr>
          <a:lstStyle/>
          <a:p>
            <a:pPr marL="0" indent="0" algn="ctr">
              <a:lnSpc>
                <a:spcPts val="10000"/>
              </a:lnSpc>
              <a:spcBef>
                <a:spcPts val="0"/>
              </a:spcBef>
              <a:buNone/>
            </a:pPr>
            <a:r>
              <a:rPr lang="ru-RU" sz="4800" b="1" u="sng" dirty="0" smtClean="0"/>
              <a:t>Спасибо за внимание!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отдела по надзору в сфере образования департамента по контролю (надзору) в сфере образования Министерства образования и науки Чеченской Республики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Э.Х-А. </a:t>
            </a:r>
            <a:r>
              <a:rPr lang="ru-RU" sz="2800" b="1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Темирсултанова</a:t>
            </a:r>
            <a:endParaRPr lang="ru-RU" sz="2800" b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8(871) 22-46-68 </a:t>
            </a:r>
          </a:p>
          <a:p>
            <a:pPr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chechobrnadzor@mail.ru</a:t>
            </a:r>
            <a:endParaRPr lang="en-US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elinanadzor@mail.ru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0000"/>
              </a:lnSpc>
              <a:spcBef>
                <a:spcPts val="0"/>
              </a:spcBef>
              <a:buNone/>
            </a:pPr>
            <a:endParaRPr lang="ru-RU" sz="4800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ts val="10000"/>
              </a:lnSpc>
              <a:spcBef>
                <a:spcPts val="0"/>
              </a:spcBef>
              <a:buNone/>
            </a:pP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Тимур\Desktop\logo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6069414"/>
            <a:ext cx="1115616" cy="78858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82" t="16542" r="33891" b="5500"/>
          <a:stretch/>
        </p:blipFill>
        <p:spPr>
          <a:xfrm>
            <a:off x="71500" y="44624"/>
            <a:ext cx="9001000" cy="6624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6216" y="332656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646903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509120"/>
            <a:ext cx="136815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72300" y="4509120"/>
            <a:ext cx="136815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2173722"/>
            <a:ext cx="1008112" cy="175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3769151" y="3334133"/>
            <a:ext cx="1679042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81" t="14951" r="34787" b="5499"/>
          <a:stretch/>
        </p:blipFill>
        <p:spPr>
          <a:xfrm>
            <a:off x="107504" y="0"/>
            <a:ext cx="9001000" cy="6741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0152" y="5157192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3789040"/>
            <a:ext cx="74888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37" t="14951" r="24943" b="3908"/>
          <a:stretch/>
        </p:blipFill>
        <p:spPr>
          <a:xfrm>
            <a:off x="35496" y="8129"/>
            <a:ext cx="9082858" cy="684987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23528" y="1988840"/>
            <a:ext cx="74888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3528" y="1556792"/>
            <a:ext cx="74888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all" dirty="0">
                <a:latin typeface="Calibri" panose="020F0502020204030204" pitchFamily="34" charset="0"/>
                <a:hlinkClick r:id="rId2" tooltip="Главная"/>
              </a:rPr>
              <a:t>РЕЕСТР ПРИМЕРНЫХ ОСНОВНЫХ ОБЩЕОБРАЗОВАТЕЛЬНЫХ </a:t>
            </a:r>
            <a:r>
              <a:rPr lang="ru-RU" sz="1800" cap="all" dirty="0" smtClean="0">
                <a:latin typeface="Calibri" panose="020F0502020204030204" pitchFamily="34" charset="0"/>
                <a:hlinkClick r:id="rId2" tooltip="Главная"/>
              </a:rPr>
              <a:t>ПРОГРАММ</a:t>
            </a:r>
            <a:r>
              <a:rPr lang="en-US" sz="1800" cap="all" dirty="0" smtClean="0">
                <a:latin typeface="Calibri" panose="020F0502020204030204" pitchFamily="34" charset="0"/>
              </a:rPr>
              <a:t/>
            </a:r>
            <a:br>
              <a:rPr lang="en-US" sz="1800" cap="all" dirty="0" smtClean="0">
                <a:latin typeface="Calibri" panose="020F0502020204030204" pitchFamily="34" charset="0"/>
              </a:rPr>
            </a:br>
            <a:r>
              <a:rPr lang="ru-RU" sz="1800" cap="all" dirty="0" smtClean="0">
                <a:latin typeface="Calibri" panose="020F0502020204030204" pitchFamily="34" charset="0"/>
              </a:rPr>
              <a:t>МИНИСТЕРСТВО </a:t>
            </a:r>
            <a:r>
              <a:rPr lang="ru-RU" sz="1800" cap="all" dirty="0">
                <a:latin typeface="Calibri" panose="020F0502020204030204" pitchFamily="34" charset="0"/>
              </a:rPr>
              <a:t>ОБРАЗОВАНИЯ И НАУКИ РОССИЙСКОЙ </a:t>
            </a:r>
            <a:r>
              <a:rPr lang="ru-RU" sz="1800" cap="all" dirty="0" smtClean="0">
                <a:latin typeface="Calibri" panose="020F0502020204030204" pitchFamily="34" charset="0"/>
              </a:rPr>
              <a:t>ФЕДЕРАЦИИ</a:t>
            </a:r>
            <a:r>
              <a:rPr lang="en-US" sz="1800" cap="all" dirty="0" smtClean="0">
                <a:latin typeface="Calibri" panose="020F0502020204030204" pitchFamily="34" charset="0"/>
              </a:rPr>
              <a:t/>
            </a:r>
            <a:br>
              <a:rPr lang="en-US" sz="1800" cap="all" dirty="0" smtClean="0">
                <a:latin typeface="Calibri" panose="020F0502020204030204" pitchFamily="34" charset="0"/>
              </a:rPr>
            </a:br>
            <a:r>
              <a:rPr lang="en-US" sz="2400" cap="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fgosreestr.ru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 l="32314" t="12025" r="34175" b="8543"/>
          <a:stretch/>
        </p:blipFill>
        <p:spPr>
          <a:xfrm>
            <a:off x="2051720" y="1412776"/>
            <a:ext cx="5040560" cy="53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8964" t="13634" r="30201" b="8149"/>
          <a:stretch/>
        </p:blipFill>
        <p:spPr>
          <a:xfrm>
            <a:off x="1619672" y="260648"/>
            <a:ext cx="590465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7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578</Template>
  <TotalTime>5254</TotalTime>
  <Words>2885</Words>
  <Application>Microsoft Office PowerPoint</Application>
  <PresentationFormat>Экран (4:3)</PresentationFormat>
  <Paragraphs>644</Paragraphs>
  <Slides>49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맑은 고딕</vt:lpstr>
      <vt:lpstr>Arial</vt:lpstr>
      <vt:lpstr>Calibri</vt:lpstr>
      <vt:lpstr>Times New Roman</vt:lpstr>
      <vt:lpstr>Тема Office</vt:lpstr>
      <vt:lpstr>Custom Design</vt:lpstr>
      <vt:lpstr>378</vt:lpstr>
      <vt:lpstr>Специальное оформление</vt:lpstr>
      <vt:lpstr>1_Custom Design</vt:lpstr>
      <vt:lpstr>Презентация PowerPoint</vt:lpstr>
      <vt:lpstr>Презентация PowerPoint</vt:lpstr>
      <vt:lpstr>Результаты проверок:</vt:lpstr>
      <vt:lpstr>Презентация PowerPoint</vt:lpstr>
      <vt:lpstr>Презентация PowerPoint</vt:lpstr>
      <vt:lpstr>Презентация PowerPoint</vt:lpstr>
      <vt:lpstr>Презентация PowerPoint</vt:lpstr>
      <vt:lpstr>РЕЕСТР ПРИМЕРНЫХ ОСНОВНЫХ ОБЩЕОБРАЗОВАТЕЛЬНЫХ ПРОГРАММ МИНИСТЕРСТВО ОБРАЗОВАНИЯ И НАУКИ РОССИЙСКОЙ ФЕДЕРАЦИИ   fgosreestr.ru</vt:lpstr>
      <vt:lpstr>Презентация PowerPoint</vt:lpstr>
      <vt:lpstr>Последствия по результатам проверки:</vt:lpstr>
      <vt:lpstr>Последствия по результатам проверки:</vt:lpstr>
      <vt:lpstr>Поколения государственных образовательных стандартов</vt:lpstr>
      <vt:lpstr>Приказ Министерства образования и науки РФ  № 1599 от 19.02.2014 г. «Об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</vt:lpstr>
      <vt:lpstr>Презентация PowerPoint</vt:lpstr>
      <vt:lpstr>Презентация PowerPoint</vt:lpstr>
      <vt:lpstr>Презентация PowerPoint</vt:lpstr>
      <vt:lpstr>Дифференцированные варианты специального стандарта характеризуются:</vt:lpstr>
      <vt:lpstr>Презентация PowerPoint</vt:lpstr>
      <vt:lpstr>Презентация PowerPoint</vt:lpstr>
      <vt:lpstr>Рекомендации по совершенствованию  нормативно-правовой базы внедрения ФГОС НОО  обучающихся с ОВЗ и ФГОС обучающихся с умственной отсталостью (интеллектуальными нарушениями)</vt:lpstr>
      <vt:lpstr>Рекомендации по совершенствованию  нормативно-правовой базы внедрения ФГОС НОО  обучающихся с ОВЗ и ФГОС образования обучающихся с умственной отсталостью (интеллектуальными нарушениями)</vt:lpstr>
      <vt:lpstr>Рекомендации по совершенствованию  нормативно-правовой базы внедрения ФГОС НОО  обучающихся с ОВЗ и ФГОС образования обучающихся с умственной отсталостью (интеллектуальными нарушениями)</vt:lpstr>
      <vt:lpstr>Рекомендации по совершенствованию  нормативно-правовой базы внедрения ФГОС НОО  обучающихся с ОВЗ и ФГОС образования обучающихся с умственной отсталостью (интеллектуальными нарушениями)</vt:lpstr>
      <vt:lpstr>Рекомендации по совершенствованию  нормативно-правовой базы внедрения ФГОС НОО  обучающихся с ОВЗ и ФГОС образования обучающихся с умственной отсталостью (интеллектуальными нарушениями)</vt:lpstr>
      <vt:lpstr>Рекомендации по совершенствованию  нормативно-правовой базы внедрения ФГОС НОО  обучающихся с ОВЗ и ФГОС образования обучающихся с умственной отсталостью (интеллектуальными нарушениями)</vt:lpstr>
      <vt:lpstr>Рекомендации по совершенствованию  нормативно-правовой базы внедрения ФГОС НОО  обучающихся с ОВЗ и ФГОС образования обучающихся с умственной отсталостью (интеллектуальными нарушениями)</vt:lpstr>
      <vt:lpstr>Рекомендации по совершенствованию  нормативно-правовой базы внедрения ФГОС НОО  обучающихся с ОВЗ и ФГОС образования обучающихся с умственной отсталостью (интеллектуальными нарушениями)</vt:lpstr>
      <vt:lpstr>  Организационно-содержательные мероприятия внедрения ФГОС НОО ОВЗ и ФГОС ОВЗ у/о  Изменения в Устав ОО  </vt:lpstr>
      <vt:lpstr> Организационно-содержательные мероприятия внедрения ФГОС НОО ОВЗ и ФГОС ОВЗ у/о (уровень образовательной организации)</vt:lpstr>
      <vt:lpstr> Организационно-содержательные мероприятия внедрения ФГОС НОО ОВЗ и ФГОС ОВЗ у/о (уровень образовательной организации)</vt:lpstr>
      <vt:lpstr>Рекомендации по решению вопросов  кадрового обеспечения реализации адаптированных общеобразовательных программ для всех категорий детей с ОВЗ</vt:lpstr>
      <vt:lpstr> Рекомендации по совершенствованию материально-технического  и информационного обеспечения реализации адаптированных общеобразовательных программ для всех категорий  обучающихся с ОВЗ </vt:lpstr>
      <vt:lpstr>Рекомендации по организации приема ребенка с ОВЗ</vt:lpstr>
      <vt:lpstr> Методические рекомендации по разработке учебно-методической базы сопровождения процесса образования детей с ОВЗ </vt:lpstr>
      <vt:lpstr> Методические рекомендации по разработке учебно-методической базы сопровождения процесса образования детей с ОВЗ </vt:lpstr>
      <vt:lpstr> Методические рекомендации по разработке учебно-методической базы сопровождения процесса образования детей с ОВЗ </vt:lpstr>
      <vt:lpstr>Сайт образовательной организации</vt:lpstr>
      <vt:lpstr>Презентация PowerPoint</vt:lpstr>
      <vt:lpstr>ПОСТАНОВЛЕНИЕ от 17 мая 2017 г. № 575  О ВНЕСЕНИИ ИЗМЕНЕНИЙ В ПУНКТ 3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</vt:lpstr>
      <vt:lpstr>Подраздел «Образование» должен содержать информацию: </vt:lpstr>
      <vt:lpstr>Мониторинг сайтов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Подраздел  «Платные образовательные услуги»: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отдела по надзору в сфере образования  Министерства образования и науки Чеченской Республики за I полугодие 2016 года  Начальник – Бетрахмадов Р.В.</dc:title>
  <dc:creator>Руслан</dc:creator>
  <cp:lastModifiedBy>Пользователь Windows</cp:lastModifiedBy>
  <cp:revision>394</cp:revision>
  <cp:lastPrinted>2018-04-13T13:36:42Z</cp:lastPrinted>
  <dcterms:created xsi:type="dcterms:W3CDTF">2016-07-15T07:37:17Z</dcterms:created>
  <dcterms:modified xsi:type="dcterms:W3CDTF">2018-04-18T11:06:10Z</dcterms:modified>
</cp:coreProperties>
</file>